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29"/>
  </p:notesMasterIdLst>
  <p:sldIdLst>
    <p:sldId id="256" r:id="rId2"/>
    <p:sldId id="260" r:id="rId3"/>
    <p:sldId id="266" r:id="rId4"/>
    <p:sldId id="265" r:id="rId5"/>
    <p:sldId id="257" r:id="rId6"/>
    <p:sldId id="258" r:id="rId7"/>
    <p:sldId id="271" r:id="rId8"/>
    <p:sldId id="259" r:id="rId9"/>
    <p:sldId id="270" r:id="rId10"/>
    <p:sldId id="272" r:id="rId11"/>
    <p:sldId id="273" r:id="rId12"/>
    <p:sldId id="274" r:id="rId13"/>
    <p:sldId id="275" r:id="rId14"/>
    <p:sldId id="287" r:id="rId15"/>
    <p:sldId id="277" r:id="rId16"/>
    <p:sldId id="278" r:id="rId17"/>
    <p:sldId id="279" r:id="rId18"/>
    <p:sldId id="280" r:id="rId19"/>
    <p:sldId id="269" r:id="rId20"/>
    <p:sldId id="268" r:id="rId21"/>
    <p:sldId id="267" r:id="rId22"/>
    <p:sldId id="283" r:id="rId23"/>
    <p:sldId id="284" r:id="rId24"/>
    <p:sldId id="285" r:id="rId25"/>
    <p:sldId id="286" r:id="rId26"/>
    <p:sldId id="282"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1" autoAdjust="0"/>
    <p:restoredTop sz="94660"/>
  </p:normalViewPr>
  <p:slideViewPr>
    <p:cSldViewPr snapToGrid="0">
      <p:cViewPr>
        <p:scale>
          <a:sx n="150" d="100"/>
          <a:sy n="150" d="100"/>
        </p:scale>
        <p:origin x="10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BDC56-80A7-4897-9A9C-FF3A3A384042}" type="datetimeFigureOut">
              <a:rPr lang="en-IN" smtClean="0"/>
              <a:t>08-06-2021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36B70-5C2D-43CD-81F1-1CE4F7DEFFBA}" type="slidenum">
              <a:rPr lang="en-IN" smtClean="0"/>
              <a:t>‹#›</a:t>
            </a:fld>
            <a:endParaRPr lang="en-IN"/>
          </a:p>
        </p:txBody>
      </p:sp>
    </p:spTree>
    <p:extLst>
      <p:ext uri="{BB962C8B-B14F-4D97-AF65-F5344CB8AC3E}">
        <p14:creationId xmlns:p14="http://schemas.microsoft.com/office/powerpoint/2010/main" val="2013290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efforts have focused on two experimental techniques: (</a:t>
            </a:r>
            <a:r>
              <a:rPr lang="en-IN" dirty="0" err="1"/>
              <a:t>i</a:t>
            </a:r>
            <a:r>
              <a:rPr lang="en-IN" dirty="0"/>
              <a:t>) flow cytometry of fixed blood cell populations (15), and (ii) gene expression in bulk RNA extracted from blood or peripheral blood mononuclear cells (PBMCs) (16–19). Although useful, these studies suffer from several limitations. The majority of these studies identified genes whose altered expression is associated with, but does not precede, the onset of SD and therefore cannot be used as prognostic biomarkers. From a technical standpoint, while flow cytometry has a high throughput, it is constrained to a few protein markers that are selected a priori, making it excellent for separating known, discrete cell populations but less appropriate for screening the complex, dynamic landscape of cell types, subtypes, and states characteristic of immune responses</a:t>
            </a:r>
          </a:p>
        </p:txBody>
      </p:sp>
      <p:sp>
        <p:nvSpPr>
          <p:cNvPr id="4" name="Slide Number Placeholder 3"/>
          <p:cNvSpPr>
            <a:spLocks noGrp="1"/>
          </p:cNvSpPr>
          <p:nvPr>
            <p:ph type="sldNum" sz="quarter" idx="5"/>
          </p:nvPr>
        </p:nvSpPr>
        <p:spPr/>
        <p:txBody>
          <a:bodyPr/>
          <a:lstStyle/>
          <a:p>
            <a:fld id="{23FB0E54-4D9A-40E5-8283-9FE64630482F}" type="slidenum">
              <a:rPr lang="en-IN" smtClean="0"/>
              <a:t>4</a:t>
            </a:fld>
            <a:endParaRPr lang="en-IN"/>
          </a:p>
        </p:txBody>
      </p:sp>
    </p:spTree>
    <p:extLst>
      <p:ext uri="{BB962C8B-B14F-4D97-AF65-F5344CB8AC3E}">
        <p14:creationId xmlns:p14="http://schemas.microsoft.com/office/powerpoint/2010/main" val="83907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Tuesday, June 8,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024730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Tuesday, June 8,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11981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Tuesday, June 8,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26865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June 8,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18460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Tuesday, June 8,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0738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Tuesday, June 8,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4565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Tuesday, June 8,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50431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Tuesday, June 8,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12826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Tuesday, June 8,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0860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Tuesday, June 8,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94968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Tuesday, June 8,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05370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Tuesday, June 8,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88575015"/>
      </p:ext>
    </p:extLst>
  </p:cSld>
  <p:clrMap bg1="dk1" tx1="lt1" bg2="dk2" tx2="lt2" accent1="accent1" accent2="accent2" accent3="accent3" accent4="accent4" accent5="accent5" accent6="accent6" hlink="hlink" folHlink="folHlink"/>
  <p:sldLayoutIdLst>
    <p:sldLayoutId id="2147483747" r:id="rId1"/>
    <p:sldLayoutId id="2147483746" r:id="rId2"/>
    <p:sldLayoutId id="2147483745" r:id="rId3"/>
    <p:sldLayoutId id="2147483744" r:id="rId4"/>
    <p:sldLayoutId id="2147483743" r:id="rId5"/>
    <p:sldLayoutId id="2147483742" r:id="rId6"/>
    <p:sldLayoutId id="2147483741" r:id="rId7"/>
    <p:sldLayoutId id="2147483740" r:id="rId8"/>
    <p:sldLayoutId id="2147483739" r:id="rId9"/>
    <p:sldLayoutId id="2147483738" r:id="rId10"/>
    <p:sldLayoutId id="2147483737"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073/pnas.1813819115"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Takshan/Single_cell" TargetMode="External"/><Relationship Id="rId1" Type="http://schemas.openxmlformats.org/officeDocument/2006/relationships/slideLayout" Target="../slideLayouts/slideLayout7.xml"/><Relationship Id="rId5" Type="http://schemas.openxmlformats.org/officeDocument/2006/relationships/hyperlink" Target="https://chemoinfolab.online/" TargetMode="External"/><Relationship Id="rId4" Type="http://schemas.openxmlformats.org/officeDocument/2006/relationships/hyperlink" Target="chemoinfolab.onlin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317D7-FA19-4002-9FB5-1C5D259A2ABA}"/>
              </a:ext>
            </a:extLst>
          </p:cNvPr>
          <p:cNvSpPr>
            <a:spLocks noGrp="1"/>
          </p:cNvSpPr>
          <p:nvPr>
            <p:ph type="ctrTitle"/>
          </p:nvPr>
        </p:nvSpPr>
        <p:spPr>
          <a:xfrm>
            <a:off x="550864" y="1051551"/>
            <a:ext cx="3565524" cy="2384898"/>
          </a:xfrm>
        </p:spPr>
        <p:txBody>
          <a:bodyPr anchor="b">
            <a:normAutofit/>
          </a:bodyPr>
          <a:lstStyle/>
          <a:p>
            <a:r>
              <a:rPr lang="en-IN" sz="4800"/>
              <a:t>Single Cell Analysis</a:t>
            </a:r>
          </a:p>
        </p:txBody>
      </p:sp>
      <p:sp>
        <p:nvSpPr>
          <p:cNvPr id="3" name="Subtitle 2">
            <a:extLst>
              <a:ext uri="{FF2B5EF4-FFF2-40B4-BE49-F238E27FC236}">
                <a16:creationId xmlns:a16="http://schemas.microsoft.com/office/drawing/2014/main" id="{2DDCCDDB-5736-4A9F-8020-091A151365DF}"/>
              </a:ext>
            </a:extLst>
          </p:cNvPr>
          <p:cNvSpPr>
            <a:spLocks noGrp="1"/>
          </p:cNvSpPr>
          <p:nvPr>
            <p:ph type="subTitle" idx="1"/>
          </p:nvPr>
        </p:nvSpPr>
        <p:spPr>
          <a:xfrm>
            <a:off x="550863" y="3569008"/>
            <a:ext cx="3565525" cy="1731656"/>
          </a:xfrm>
        </p:spPr>
        <p:txBody>
          <a:bodyPr>
            <a:normAutofit/>
          </a:bodyPr>
          <a:lstStyle/>
          <a:p>
            <a:r>
              <a:rPr lang="en-IN" sz="2000" dirty="0">
                <a:solidFill>
                  <a:schemeClr val="tx1">
                    <a:alpha val="60000"/>
                  </a:schemeClr>
                </a:solidFill>
              </a:rPr>
              <a:t>Class presentation</a:t>
            </a:r>
          </a:p>
          <a:p>
            <a:r>
              <a:rPr lang="en-IN" sz="2000" dirty="0">
                <a:solidFill>
                  <a:schemeClr val="tx1">
                    <a:alpha val="60000"/>
                  </a:schemeClr>
                </a:solidFill>
              </a:rPr>
              <a:t>Rahul</a:t>
            </a:r>
          </a:p>
        </p:txBody>
      </p:sp>
      <p:grpSp>
        <p:nvGrpSpPr>
          <p:cNvPr id="16"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 name="Picture 3" descr="Cross-section of a plant stem under a microscope">
            <a:extLst>
              <a:ext uri="{FF2B5EF4-FFF2-40B4-BE49-F238E27FC236}">
                <a16:creationId xmlns:a16="http://schemas.microsoft.com/office/drawing/2014/main" id="{BCAC9A86-24AA-4903-B0B2-203A06D189F2}"/>
              </a:ext>
            </a:extLst>
          </p:cNvPr>
          <p:cNvPicPr>
            <a:picLocks noChangeAspect="1"/>
          </p:cNvPicPr>
          <p:nvPr/>
        </p:nvPicPr>
        <p:blipFill rotWithShape="1">
          <a:blip r:embed="rId2"/>
          <a:srcRect l="18362" r="9139" b="-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972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Oval 7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 name="Group 7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8" name="Freeform: Shape 7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Oval 7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8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3" name="Rectangle 8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5ABCE9-3990-47FC-8742-27BD99DDF4D2}"/>
              </a:ext>
            </a:extLst>
          </p:cNvPr>
          <p:cNvSpPr txBox="1"/>
          <p:nvPr/>
        </p:nvSpPr>
        <p:spPr>
          <a:xfrm>
            <a:off x="8075614" y="549275"/>
            <a:ext cx="3565524" cy="3034657"/>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4400" b="0" i="0">
                <a:effectLst/>
                <a:latin typeface="+mj-lt"/>
                <a:ea typeface="+mj-ea"/>
                <a:cs typeface="+mj-cs"/>
              </a:rPr>
              <a:t>Principal component analysis on highly variable genes</a:t>
            </a:r>
          </a:p>
        </p:txBody>
      </p:sp>
      <p:pic>
        <p:nvPicPr>
          <p:cNvPr id="6146" name="Picture 2">
            <a:extLst>
              <a:ext uri="{FF2B5EF4-FFF2-40B4-BE49-F238E27FC236}">
                <a16:creationId xmlns:a16="http://schemas.microsoft.com/office/drawing/2014/main" id="{E7E828A1-D6D7-4494-9074-72F508AE01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6387" y="285004"/>
            <a:ext cx="3666145" cy="3750532"/>
          </a:xfrm>
          <a:custGeom>
            <a:avLst/>
            <a:gdLst/>
            <a:ahLst/>
            <a:cxnLst/>
            <a:rect l="l" t="t" r="r" b="b"/>
            <a:pathLst>
              <a:path w="6973888" h="5761037">
                <a:moveTo>
                  <a:pt x="0" y="0"/>
                </a:moveTo>
                <a:lnTo>
                  <a:pt x="6973888" y="0"/>
                </a:lnTo>
                <a:lnTo>
                  <a:pt x="6973888" y="5761037"/>
                </a:lnTo>
                <a:lnTo>
                  <a:pt x="0" y="5761037"/>
                </a:lnTo>
                <a:close/>
              </a:path>
            </a:pathLst>
          </a:custGeom>
          <a:solidFill>
            <a:schemeClr val="accent4">
              <a:lumMod val="20000"/>
              <a:lumOff val="80000"/>
            </a:schemeClr>
          </a:solidFill>
        </p:spPr>
      </p:pic>
      <p:sp>
        <p:nvSpPr>
          <p:cNvPr id="85" name="Oval 84">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2">
            <a:extLst>
              <a:ext uri="{FF2B5EF4-FFF2-40B4-BE49-F238E27FC236}">
                <a16:creationId xmlns:a16="http://schemas.microsoft.com/office/drawing/2014/main" id="{E9FF8454-5DC6-4272-AFBC-6E9670DDC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0698"/>
            <a:ext cx="3920397" cy="4197302"/>
          </a:xfrm>
          <a:prstGeom prst="rect">
            <a:avLst/>
          </a:prstGeom>
          <a:solidFill>
            <a:schemeClr val="accent4">
              <a:lumMod val="20000"/>
              <a:lumOff val="80000"/>
            </a:schemeClr>
          </a:solidFill>
        </p:spPr>
      </p:pic>
    </p:spTree>
    <p:extLst>
      <p:ext uri="{BB962C8B-B14F-4D97-AF65-F5344CB8AC3E}">
        <p14:creationId xmlns:p14="http://schemas.microsoft.com/office/powerpoint/2010/main" val="4091708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5C339195-D003-4617-8988-F05D1EFF6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616" y="713413"/>
            <a:ext cx="8119871" cy="2507856"/>
          </a:xfrm>
          <a:prstGeom prst="rect">
            <a:avLst/>
          </a:prstGeom>
          <a:solidFill>
            <a:schemeClr val="accent2">
              <a:lumMod val="20000"/>
              <a:lumOff val="80000"/>
            </a:schemeClr>
          </a:solidFill>
        </p:spPr>
      </p:pic>
      <p:sp>
        <p:nvSpPr>
          <p:cNvPr id="5" name="TextBox 4">
            <a:extLst>
              <a:ext uri="{FF2B5EF4-FFF2-40B4-BE49-F238E27FC236}">
                <a16:creationId xmlns:a16="http://schemas.microsoft.com/office/drawing/2014/main" id="{31BAB964-ECC6-4AED-94EF-046B89C42F72}"/>
              </a:ext>
            </a:extLst>
          </p:cNvPr>
          <p:cNvSpPr txBox="1"/>
          <p:nvPr/>
        </p:nvSpPr>
        <p:spPr>
          <a:xfrm>
            <a:off x="269851" y="220970"/>
            <a:ext cx="6094854" cy="369332"/>
          </a:xfrm>
          <a:prstGeom prst="rect">
            <a:avLst/>
          </a:prstGeom>
          <a:noFill/>
        </p:spPr>
        <p:txBody>
          <a:bodyPr wrap="square">
            <a:spAutoFit/>
          </a:bodyPr>
          <a:lstStyle/>
          <a:p>
            <a:pPr algn="l"/>
            <a:r>
              <a:rPr lang="en-IN" b="0" i="0" dirty="0">
                <a:solidFill>
                  <a:srgbClr val="D5D5D5"/>
                </a:solidFill>
                <a:effectLst/>
                <a:latin typeface="Roboto" panose="02000000000000000000" pitchFamily="2" charset="0"/>
              </a:rPr>
              <a:t>Embedding the </a:t>
            </a:r>
            <a:r>
              <a:rPr lang="en-IN" b="0" i="0" dirty="0" err="1">
                <a:solidFill>
                  <a:srgbClr val="D5D5D5"/>
                </a:solidFill>
                <a:effectLst/>
                <a:latin typeface="Roboto" panose="02000000000000000000" pitchFamily="2" charset="0"/>
              </a:rPr>
              <a:t>neighborhood</a:t>
            </a:r>
            <a:r>
              <a:rPr lang="en-IN" b="0" i="0" dirty="0">
                <a:solidFill>
                  <a:srgbClr val="D5D5D5"/>
                </a:solidFill>
                <a:effectLst/>
                <a:latin typeface="Roboto" panose="02000000000000000000" pitchFamily="2" charset="0"/>
              </a:rPr>
              <a:t> graph</a:t>
            </a:r>
          </a:p>
        </p:txBody>
      </p:sp>
      <p:sp>
        <p:nvSpPr>
          <p:cNvPr id="7" name="TextBox 6">
            <a:extLst>
              <a:ext uri="{FF2B5EF4-FFF2-40B4-BE49-F238E27FC236}">
                <a16:creationId xmlns:a16="http://schemas.microsoft.com/office/drawing/2014/main" id="{2448C228-1ED2-4529-84A1-71F2F20E3589}"/>
              </a:ext>
            </a:extLst>
          </p:cNvPr>
          <p:cNvSpPr txBox="1"/>
          <p:nvPr/>
        </p:nvSpPr>
        <p:spPr>
          <a:xfrm>
            <a:off x="4030578" y="344081"/>
            <a:ext cx="6094854" cy="246221"/>
          </a:xfrm>
          <a:prstGeom prst="rect">
            <a:avLst/>
          </a:prstGeom>
          <a:noFill/>
        </p:spPr>
        <p:txBody>
          <a:bodyPr wrap="square">
            <a:spAutoFit/>
          </a:bodyPr>
          <a:lstStyle/>
          <a:p>
            <a:r>
              <a:rPr lang="en-IN" sz="1000" b="0" i="0" dirty="0">
                <a:solidFill>
                  <a:srgbClr val="D5D5D5"/>
                </a:solidFill>
                <a:effectLst/>
                <a:latin typeface="Roboto" panose="02000000000000000000" pitchFamily="2" charset="0"/>
              </a:rPr>
              <a:t>scaled and corrected gene expression plot</a:t>
            </a:r>
            <a:endParaRPr lang="en-IN" sz="1000" dirty="0"/>
          </a:p>
        </p:txBody>
      </p:sp>
      <p:sp>
        <p:nvSpPr>
          <p:cNvPr id="9" name="TextBox 8">
            <a:extLst>
              <a:ext uri="{FF2B5EF4-FFF2-40B4-BE49-F238E27FC236}">
                <a16:creationId xmlns:a16="http://schemas.microsoft.com/office/drawing/2014/main" id="{0B0AF47A-9725-4DD3-91B0-FDED328A8E81}"/>
              </a:ext>
            </a:extLst>
          </p:cNvPr>
          <p:cNvSpPr txBox="1"/>
          <p:nvPr/>
        </p:nvSpPr>
        <p:spPr>
          <a:xfrm>
            <a:off x="323133" y="3344380"/>
            <a:ext cx="6094854" cy="369332"/>
          </a:xfrm>
          <a:prstGeom prst="rect">
            <a:avLst/>
          </a:prstGeom>
          <a:noFill/>
        </p:spPr>
        <p:txBody>
          <a:bodyPr wrap="square">
            <a:spAutoFit/>
          </a:bodyPr>
          <a:lstStyle/>
          <a:p>
            <a:pPr algn="l"/>
            <a:r>
              <a:rPr lang="en-IN" b="0" i="0" dirty="0">
                <a:solidFill>
                  <a:srgbClr val="D5D5D5"/>
                </a:solidFill>
                <a:effectLst/>
                <a:latin typeface="Roboto" panose="02000000000000000000" pitchFamily="2" charset="0"/>
              </a:rPr>
              <a:t>Clustering the </a:t>
            </a:r>
            <a:r>
              <a:rPr lang="en-IN" b="0" i="0" dirty="0" err="1">
                <a:solidFill>
                  <a:srgbClr val="D5D5D5"/>
                </a:solidFill>
                <a:effectLst/>
                <a:latin typeface="Roboto" panose="02000000000000000000" pitchFamily="2" charset="0"/>
              </a:rPr>
              <a:t>neighborhood</a:t>
            </a:r>
            <a:r>
              <a:rPr lang="en-IN" b="0" i="0" dirty="0">
                <a:solidFill>
                  <a:srgbClr val="D5D5D5"/>
                </a:solidFill>
                <a:effectLst/>
                <a:latin typeface="Roboto" panose="02000000000000000000" pitchFamily="2" charset="0"/>
              </a:rPr>
              <a:t> graph</a:t>
            </a:r>
          </a:p>
        </p:txBody>
      </p:sp>
      <p:pic>
        <p:nvPicPr>
          <p:cNvPr id="7174" name="Picture 6">
            <a:extLst>
              <a:ext uri="{FF2B5EF4-FFF2-40B4-BE49-F238E27FC236}">
                <a16:creationId xmlns:a16="http://schemas.microsoft.com/office/drawing/2014/main" id="{289171F0-25EF-438F-93EB-CDA462EC3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10" y="3836823"/>
            <a:ext cx="9496590" cy="2962738"/>
          </a:xfrm>
          <a:prstGeom prst="rect">
            <a:avLst/>
          </a:prstGeom>
          <a:solidFill>
            <a:schemeClr val="accent2">
              <a:lumMod val="40000"/>
              <a:lumOff val="60000"/>
            </a:schemeClr>
          </a:solidFill>
        </p:spPr>
      </p:pic>
    </p:spTree>
    <p:extLst>
      <p:ext uri="{BB962C8B-B14F-4D97-AF65-F5344CB8AC3E}">
        <p14:creationId xmlns:p14="http://schemas.microsoft.com/office/powerpoint/2010/main" val="1548969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44FABD8A-D680-46B0-AC2E-2214C7BBF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861" y="0"/>
            <a:ext cx="4783137" cy="6858000"/>
          </a:xfrm>
          <a:prstGeom prst="rect">
            <a:avLst/>
          </a:prstGeom>
          <a:solidFill>
            <a:schemeClr val="accent1">
              <a:lumMod val="20000"/>
              <a:lumOff val="80000"/>
            </a:schemeClr>
          </a:solidFill>
        </p:spPr>
      </p:pic>
      <p:sp>
        <p:nvSpPr>
          <p:cNvPr id="4" name="TextBox 3">
            <a:extLst>
              <a:ext uri="{FF2B5EF4-FFF2-40B4-BE49-F238E27FC236}">
                <a16:creationId xmlns:a16="http://schemas.microsoft.com/office/drawing/2014/main" id="{12ADF990-4B47-47F5-B176-03D5F629CED9}"/>
              </a:ext>
            </a:extLst>
          </p:cNvPr>
          <p:cNvSpPr txBox="1"/>
          <p:nvPr/>
        </p:nvSpPr>
        <p:spPr>
          <a:xfrm>
            <a:off x="262976" y="337848"/>
            <a:ext cx="6094854" cy="369332"/>
          </a:xfrm>
          <a:prstGeom prst="rect">
            <a:avLst/>
          </a:prstGeom>
          <a:noFill/>
        </p:spPr>
        <p:txBody>
          <a:bodyPr wrap="square">
            <a:spAutoFit/>
          </a:bodyPr>
          <a:lstStyle/>
          <a:p>
            <a:r>
              <a:rPr lang="en-IN" b="0" i="0" dirty="0">
                <a:solidFill>
                  <a:srgbClr val="D5D5D5"/>
                </a:solidFill>
                <a:effectLst/>
                <a:latin typeface="Roboto" panose="02000000000000000000" pitchFamily="2" charset="0"/>
              </a:rPr>
              <a:t> Ranking for the highly differential genes in each cluster</a:t>
            </a:r>
            <a:endParaRPr lang="en-IN" dirty="0"/>
          </a:p>
        </p:txBody>
      </p:sp>
      <p:sp>
        <p:nvSpPr>
          <p:cNvPr id="3" name="TextBox 2">
            <a:extLst>
              <a:ext uri="{FF2B5EF4-FFF2-40B4-BE49-F238E27FC236}">
                <a16:creationId xmlns:a16="http://schemas.microsoft.com/office/drawing/2014/main" id="{31BAC6C0-3E1E-476D-9BED-02E08D0E4278}"/>
              </a:ext>
            </a:extLst>
          </p:cNvPr>
          <p:cNvSpPr txBox="1"/>
          <p:nvPr/>
        </p:nvSpPr>
        <p:spPr>
          <a:xfrm>
            <a:off x="5706011" y="605480"/>
            <a:ext cx="1303638" cy="369332"/>
          </a:xfrm>
          <a:prstGeom prst="rect">
            <a:avLst/>
          </a:prstGeom>
          <a:noFill/>
        </p:spPr>
        <p:txBody>
          <a:bodyPr wrap="square" rtlCol="0">
            <a:spAutoFit/>
          </a:bodyPr>
          <a:lstStyle/>
          <a:p>
            <a:r>
              <a:rPr lang="en-IN" dirty="0"/>
              <a:t>T-test</a:t>
            </a:r>
          </a:p>
        </p:txBody>
      </p:sp>
      <p:pic>
        <p:nvPicPr>
          <p:cNvPr id="8198" name="Picture 6">
            <a:extLst>
              <a:ext uri="{FF2B5EF4-FFF2-40B4-BE49-F238E27FC236}">
                <a16:creationId xmlns:a16="http://schemas.microsoft.com/office/drawing/2014/main" id="{8FF13ACB-153C-42F3-8F54-55A2686C1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994" y="2371940"/>
            <a:ext cx="5701761" cy="2212402"/>
          </a:xfrm>
          <a:prstGeom prst="rect">
            <a:avLst/>
          </a:prstGeom>
          <a:solidFill>
            <a:schemeClr val="accent2">
              <a:lumMod val="20000"/>
              <a:lumOff val="80000"/>
            </a:schemeClr>
          </a:solidFill>
        </p:spPr>
      </p:pic>
    </p:spTree>
    <p:extLst>
      <p:ext uri="{BB962C8B-B14F-4D97-AF65-F5344CB8AC3E}">
        <p14:creationId xmlns:p14="http://schemas.microsoft.com/office/powerpoint/2010/main" val="197755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7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 name="Group 8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9225" name="Freeform: Shape 8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6" name="Freeform: Shape 8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27" name="Oval 8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28" name="Oval 8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7" name="Rectangle 8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BBA4D3-C19E-40E6-915E-C040DB959F08}"/>
              </a:ext>
            </a:extLst>
          </p:cNvPr>
          <p:cNvSpPr txBox="1"/>
          <p:nvPr/>
        </p:nvSpPr>
        <p:spPr>
          <a:xfrm>
            <a:off x="404868" y="305971"/>
            <a:ext cx="4190186" cy="1920752"/>
          </a:xfrm>
          <a:prstGeom prst="rect">
            <a:avLst/>
          </a:prstGeom>
        </p:spPr>
        <p:txBody>
          <a:bodyPr vert="horz" wrap="square" lIns="0" tIns="0" rIns="0" bIns="0" rtlCol="0" anchor="b" anchorCtr="0">
            <a:normAutofit fontScale="77500" lnSpcReduction="20000"/>
          </a:bodyPr>
          <a:lstStyle/>
          <a:p>
            <a:pPr>
              <a:lnSpc>
                <a:spcPct val="90000"/>
              </a:lnSpc>
              <a:spcBef>
                <a:spcPct val="0"/>
              </a:spcBef>
              <a:spcAft>
                <a:spcPts val="600"/>
              </a:spcAft>
            </a:pPr>
            <a:r>
              <a:rPr lang="en-US" sz="5400" dirty="0">
                <a:latin typeface="+mj-lt"/>
                <a:ea typeface="+mj-ea"/>
                <a:cs typeface="+mj-cs"/>
              </a:rPr>
              <a:t>Some gene expression in various cell types and cluster</a:t>
            </a:r>
          </a:p>
        </p:txBody>
      </p:sp>
      <p:pic>
        <p:nvPicPr>
          <p:cNvPr id="9222" name="Picture 6">
            <a:extLst>
              <a:ext uri="{FF2B5EF4-FFF2-40B4-BE49-F238E27FC236}">
                <a16:creationId xmlns:a16="http://schemas.microsoft.com/office/drawing/2014/main" id="{D4B6560A-3CC6-40F3-BD37-364D48A556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80367" y="161602"/>
            <a:ext cx="5093106" cy="2572018"/>
          </a:xfrm>
          <a:custGeom>
            <a:avLst/>
            <a:gdLst/>
            <a:ahLst/>
            <a:cxnLst/>
            <a:rect l="l" t="t" r="r" b="b"/>
            <a:pathLst>
              <a:path w="2434045" h="2435676">
                <a:moveTo>
                  <a:pt x="0" y="0"/>
                </a:moveTo>
                <a:lnTo>
                  <a:pt x="2434045" y="0"/>
                </a:lnTo>
                <a:lnTo>
                  <a:pt x="2434045" y="2435676"/>
                </a:lnTo>
                <a:lnTo>
                  <a:pt x="0" y="2435676"/>
                </a:lnTo>
                <a:close/>
              </a:path>
            </a:pathLst>
          </a:custGeom>
          <a:solidFill>
            <a:schemeClr val="tx1">
              <a:lumMod val="95000"/>
            </a:schemeClr>
          </a:solidFill>
        </p:spPr>
      </p:pic>
      <p:pic>
        <p:nvPicPr>
          <p:cNvPr id="7" name="Picture 2">
            <a:extLst>
              <a:ext uri="{FF2B5EF4-FFF2-40B4-BE49-F238E27FC236}">
                <a16:creationId xmlns:a16="http://schemas.microsoft.com/office/drawing/2014/main" id="{B4833CEC-2D1D-488F-9F3C-0926E6842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23"/>
          <a:stretch/>
        </p:blipFill>
        <p:spPr bwMode="auto">
          <a:xfrm>
            <a:off x="2616910" y="2443568"/>
            <a:ext cx="4244931" cy="4314987"/>
          </a:xfrm>
          <a:custGeom>
            <a:avLst/>
            <a:gdLst/>
            <a:ahLst/>
            <a:cxnLst/>
            <a:rect l="l" t="t" r="r" b="b"/>
            <a:pathLst>
              <a:path w="2434045" h="2435676">
                <a:moveTo>
                  <a:pt x="0" y="0"/>
                </a:moveTo>
                <a:lnTo>
                  <a:pt x="2434045" y="0"/>
                </a:lnTo>
                <a:lnTo>
                  <a:pt x="2434045" y="2435676"/>
                </a:lnTo>
                <a:lnTo>
                  <a:pt x="0" y="2435676"/>
                </a:lnTo>
                <a:close/>
              </a:path>
            </a:pathLst>
          </a:custGeom>
          <a:solidFill>
            <a:schemeClr val="tx1">
              <a:lumMod val="95000"/>
            </a:schemeClr>
          </a:solidFill>
        </p:spPr>
      </p:pic>
      <p:pic>
        <p:nvPicPr>
          <p:cNvPr id="9218" name="Picture 2">
            <a:extLst>
              <a:ext uri="{FF2B5EF4-FFF2-40B4-BE49-F238E27FC236}">
                <a16:creationId xmlns:a16="http://schemas.microsoft.com/office/drawing/2014/main" id="{75D0B7B0-5280-4DFC-96B8-CC14BB8D4F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590"/>
          <a:stretch/>
        </p:blipFill>
        <p:spPr bwMode="auto">
          <a:xfrm>
            <a:off x="9207093" y="3938730"/>
            <a:ext cx="2434045" cy="2304315"/>
          </a:xfrm>
          <a:custGeom>
            <a:avLst/>
            <a:gdLst/>
            <a:ahLst/>
            <a:cxnLst/>
            <a:rect l="l" t="t" r="r" b="b"/>
            <a:pathLst>
              <a:path w="5093106" h="3072225">
                <a:moveTo>
                  <a:pt x="0" y="0"/>
                </a:moveTo>
                <a:lnTo>
                  <a:pt x="5093106" y="0"/>
                </a:lnTo>
                <a:lnTo>
                  <a:pt x="5093106" y="3072225"/>
                </a:lnTo>
                <a:lnTo>
                  <a:pt x="0" y="3072225"/>
                </a:lnTo>
                <a:close/>
              </a:path>
            </a:pathLst>
          </a:custGeom>
          <a:solidFill>
            <a:schemeClr val="tx1">
              <a:lumMod val="95000"/>
            </a:schemeClr>
          </a:solidFill>
        </p:spPr>
      </p:pic>
    </p:spTree>
    <p:extLst>
      <p:ext uri="{BB962C8B-B14F-4D97-AF65-F5344CB8AC3E}">
        <p14:creationId xmlns:p14="http://schemas.microsoft.com/office/powerpoint/2010/main" val="3617624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A2514614-5783-423E-91CF-8792B9D4F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148" y="45652"/>
            <a:ext cx="9265852" cy="2295953"/>
          </a:xfrm>
          <a:prstGeom prst="rect">
            <a:avLst/>
          </a:prstGeom>
          <a:solidFill>
            <a:schemeClr val="accent1">
              <a:lumMod val="40000"/>
              <a:lumOff val="60000"/>
            </a:schemeClr>
          </a:solidFill>
        </p:spPr>
      </p:pic>
      <p:pic>
        <p:nvPicPr>
          <p:cNvPr id="20484" name="Picture 4">
            <a:extLst>
              <a:ext uri="{FF2B5EF4-FFF2-40B4-BE49-F238E27FC236}">
                <a16:creationId xmlns:a16="http://schemas.microsoft.com/office/drawing/2014/main" id="{E67D2720-087C-4044-AD3A-89EAE1FB8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735" y="2563340"/>
            <a:ext cx="3745722" cy="3997411"/>
          </a:xfrm>
          <a:prstGeom prst="rect">
            <a:avLst/>
          </a:prstGeom>
          <a:solidFill>
            <a:schemeClr val="tx1">
              <a:lumMod val="75000"/>
            </a:schemeClr>
          </a:solidFill>
        </p:spPr>
      </p:pic>
      <p:sp>
        <p:nvSpPr>
          <p:cNvPr id="2" name="TextBox 1">
            <a:extLst>
              <a:ext uri="{FF2B5EF4-FFF2-40B4-BE49-F238E27FC236}">
                <a16:creationId xmlns:a16="http://schemas.microsoft.com/office/drawing/2014/main" id="{93B99BEF-0150-40B6-99AE-E1F012D5CE33}"/>
              </a:ext>
            </a:extLst>
          </p:cNvPr>
          <p:cNvSpPr txBox="1"/>
          <p:nvPr/>
        </p:nvSpPr>
        <p:spPr>
          <a:xfrm>
            <a:off x="358346" y="327454"/>
            <a:ext cx="1365422" cy="1200329"/>
          </a:xfrm>
          <a:prstGeom prst="rect">
            <a:avLst/>
          </a:prstGeom>
          <a:noFill/>
        </p:spPr>
        <p:txBody>
          <a:bodyPr wrap="square" rtlCol="0">
            <a:spAutoFit/>
          </a:bodyPr>
          <a:lstStyle/>
          <a:p>
            <a:r>
              <a:rPr lang="en-IN" dirty="0"/>
              <a:t>Different value different cluster size</a:t>
            </a:r>
          </a:p>
        </p:txBody>
      </p:sp>
      <p:pic>
        <p:nvPicPr>
          <p:cNvPr id="20486" name="Picture 6">
            <a:extLst>
              <a:ext uri="{FF2B5EF4-FFF2-40B4-BE49-F238E27FC236}">
                <a16:creationId xmlns:a16="http://schemas.microsoft.com/office/drawing/2014/main" id="{3BEA3606-D5BC-4AD1-A10F-6FFFAE615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70" y="2449401"/>
            <a:ext cx="3687296" cy="4362947"/>
          </a:xfrm>
          <a:prstGeom prst="rect">
            <a:avLst/>
          </a:prstGeom>
          <a:solidFill>
            <a:schemeClr val="tx1">
              <a:lumMod val="85000"/>
            </a:schemeClr>
          </a:solidFill>
        </p:spPr>
      </p:pic>
    </p:spTree>
    <p:extLst>
      <p:ext uri="{BB962C8B-B14F-4D97-AF65-F5344CB8AC3E}">
        <p14:creationId xmlns:p14="http://schemas.microsoft.com/office/powerpoint/2010/main" val="2623490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D45F900A-9DD2-4DB6-AC3B-3A48264D0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714" y="1936572"/>
            <a:ext cx="4514221" cy="4578876"/>
          </a:xfrm>
          <a:prstGeom prst="rect">
            <a:avLst/>
          </a:prstGeom>
          <a:solidFill>
            <a:schemeClr val="accent1">
              <a:lumMod val="20000"/>
              <a:lumOff val="80000"/>
            </a:schemeClr>
          </a:solidFill>
        </p:spPr>
      </p:pic>
      <p:pic>
        <p:nvPicPr>
          <p:cNvPr id="11270" name="Picture 6">
            <a:extLst>
              <a:ext uri="{FF2B5EF4-FFF2-40B4-BE49-F238E27FC236}">
                <a16:creationId xmlns:a16="http://schemas.microsoft.com/office/drawing/2014/main" id="{01438A98-BC73-4518-BDD4-82B128AB7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97" y="1865870"/>
            <a:ext cx="4605552" cy="4720281"/>
          </a:xfrm>
          <a:prstGeom prst="rect">
            <a:avLst/>
          </a:prstGeom>
          <a:solidFill>
            <a:schemeClr val="tx1">
              <a:lumMod val="85000"/>
            </a:schemeClr>
          </a:solidFill>
        </p:spPr>
      </p:pic>
      <p:sp>
        <p:nvSpPr>
          <p:cNvPr id="2" name="TextBox 1">
            <a:extLst>
              <a:ext uri="{FF2B5EF4-FFF2-40B4-BE49-F238E27FC236}">
                <a16:creationId xmlns:a16="http://schemas.microsoft.com/office/drawing/2014/main" id="{49355919-B610-4BDD-860D-70E2113052D6}"/>
              </a:ext>
            </a:extLst>
          </p:cNvPr>
          <p:cNvSpPr txBox="1"/>
          <p:nvPr/>
        </p:nvSpPr>
        <p:spPr>
          <a:xfrm>
            <a:off x="685800" y="308919"/>
            <a:ext cx="3052119" cy="646331"/>
          </a:xfrm>
          <a:prstGeom prst="rect">
            <a:avLst/>
          </a:prstGeom>
          <a:noFill/>
        </p:spPr>
        <p:txBody>
          <a:bodyPr wrap="square" rtlCol="0">
            <a:spAutoFit/>
          </a:bodyPr>
          <a:lstStyle/>
          <a:p>
            <a:r>
              <a:rPr lang="en-IN" dirty="0"/>
              <a:t>Better differentiation in leiden_0.6</a:t>
            </a:r>
          </a:p>
        </p:txBody>
      </p:sp>
    </p:spTree>
    <p:extLst>
      <p:ext uri="{BB962C8B-B14F-4D97-AF65-F5344CB8AC3E}">
        <p14:creationId xmlns:p14="http://schemas.microsoft.com/office/powerpoint/2010/main" val="2761262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47671385-AFBD-44CB-A904-CA68E06A0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8643"/>
            <a:ext cx="12192000" cy="1579563"/>
          </a:xfrm>
          <a:prstGeom prst="rect">
            <a:avLst/>
          </a:prstGeom>
          <a:solidFill>
            <a:schemeClr val="tx1">
              <a:lumMod val="95000"/>
            </a:schemeClr>
          </a:solidFill>
        </p:spPr>
      </p:pic>
      <p:sp>
        <p:nvSpPr>
          <p:cNvPr id="2" name="TextBox 1">
            <a:extLst>
              <a:ext uri="{FF2B5EF4-FFF2-40B4-BE49-F238E27FC236}">
                <a16:creationId xmlns:a16="http://schemas.microsoft.com/office/drawing/2014/main" id="{B9FC5147-7167-4190-843C-87D0A323AF97}"/>
              </a:ext>
            </a:extLst>
          </p:cNvPr>
          <p:cNvSpPr txBox="1"/>
          <p:nvPr/>
        </p:nvSpPr>
        <p:spPr>
          <a:xfrm>
            <a:off x="398761" y="563765"/>
            <a:ext cx="4015110" cy="369332"/>
          </a:xfrm>
          <a:prstGeom prst="rect">
            <a:avLst/>
          </a:prstGeom>
          <a:noFill/>
        </p:spPr>
        <p:txBody>
          <a:bodyPr wrap="square" rtlCol="0">
            <a:spAutoFit/>
          </a:bodyPr>
          <a:lstStyle/>
          <a:p>
            <a:r>
              <a:rPr lang="en-IN" dirty="0"/>
              <a:t>Top 10 expression in each cluster</a:t>
            </a:r>
          </a:p>
        </p:txBody>
      </p:sp>
      <p:pic>
        <p:nvPicPr>
          <p:cNvPr id="12292" name="Picture 4">
            <a:extLst>
              <a:ext uri="{FF2B5EF4-FFF2-40B4-BE49-F238E27FC236}">
                <a16:creationId xmlns:a16="http://schemas.microsoft.com/office/drawing/2014/main" id="{5E18A82D-ACCF-4FFE-9D0F-94F92D12C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9326"/>
            <a:ext cx="12192000" cy="1547813"/>
          </a:xfrm>
          <a:prstGeom prst="rect">
            <a:avLst/>
          </a:prstGeom>
          <a:solidFill>
            <a:schemeClr val="tx1">
              <a:lumMod val="95000"/>
            </a:schemeClr>
          </a:solidFill>
        </p:spPr>
      </p:pic>
    </p:spTree>
    <p:extLst>
      <p:ext uri="{BB962C8B-B14F-4D97-AF65-F5344CB8AC3E}">
        <p14:creationId xmlns:p14="http://schemas.microsoft.com/office/powerpoint/2010/main" val="104509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A763ADF0-2A00-4F49-9B72-23B4BC3A4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2757" y="935026"/>
            <a:ext cx="2575951" cy="3124996"/>
          </a:xfrm>
          <a:prstGeom prst="rect">
            <a:avLst/>
          </a:prstGeom>
          <a:solidFill>
            <a:schemeClr val="tx1">
              <a:lumMod val="85000"/>
            </a:schemeClr>
          </a:solidFill>
        </p:spPr>
      </p:pic>
      <p:pic>
        <p:nvPicPr>
          <p:cNvPr id="13318" name="Picture 6">
            <a:extLst>
              <a:ext uri="{FF2B5EF4-FFF2-40B4-BE49-F238E27FC236}">
                <a16:creationId xmlns:a16="http://schemas.microsoft.com/office/drawing/2014/main" id="{357D1EC6-E788-4C13-AB02-E0B49DFD8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808" y="4259119"/>
            <a:ext cx="4563682" cy="2598881"/>
          </a:xfrm>
          <a:prstGeom prst="rect">
            <a:avLst/>
          </a:prstGeom>
          <a:solidFill>
            <a:schemeClr val="tx1">
              <a:lumMod val="85000"/>
            </a:schemeClr>
          </a:solidFill>
        </p:spPr>
      </p:pic>
      <p:sp>
        <p:nvSpPr>
          <p:cNvPr id="2" name="TextBox 1">
            <a:extLst>
              <a:ext uri="{FF2B5EF4-FFF2-40B4-BE49-F238E27FC236}">
                <a16:creationId xmlns:a16="http://schemas.microsoft.com/office/drawing/2014/main" id="{106D50C9-3E17-40C5-9E77-AD101BE8EF2A}"/>
              </a:ext>
            </a:extLst>
          </p:cNvPr>
          <p:cNvSpPr txBox="1"/>
          <p:nvPr/>
        </p:nvSpPr>
        <p:spPr>
          <a:xfrm>
            <a:off x="9432757" y="288695"/>
            <a:ext cx="3105340" cy="646331"/>
          </a:xfrm>
          <a:prstGeom prst="rect">
            <a:avLst/>
          </a:prstGeom>
          <a:noFill/>
        </p:spPr>
        <p:txBody>
          <a:bodyPr wrap="square" rtlCol="0">
            <a:spAutoFit/>
          </a:bodyPr>
          <a:lstStyle/>
          <a:p>
            <a:r>
              <a:rPr lang="en-IN" dirty="0"/>
              <a:t>Cluster specific genes expression</a:t>
            </a:r>
          </a:p>
        </p:txBody>
      </p:sp>
      <p:sp>
        <p:nvSpPr>
          <p:cNvPr id="3" name="TextBox 2">
            <a:extLst>
              <a:ext uri="{FF2B5EF4-FFF2-40B4-BE49-F238E27FC236}">
                <a16:creationId xmlns:a16="http://schemas.microsoft.com/office/drawing/2014/main" id="{63A44376-0946-45A0-987F-E43AC5C91A85}"/>
              </a:ext>
            </a:extLst>
          </p:cNvPr>
          <p:cNvSpPr txBox="1"/>
          <p:nvPr/>
        </p:nvSpPr>
        <p:spPr>
          <a:xfrm>
            <a:off x="1042784" y="1443790"/>
            <a:ext cx="5376397" cy="369332"/>
          </a:xfrm>
          <a:prstGeom prst="rect">
            <a:avLst/>
          </a:prstGeom>
          <a:noFill/>
        </p:spPr>
        <p:txBody>
          <a:bodyPr wrap="square" rtlCol="0">
            <a:spAutoFit/>
          </a:bodyPr>
          <a:lstStyle/>
          <a:p>
            <a:r>
              <a:rPr lang="en-IN" dirty="0"/>
              <a:t>Sample specific gene expression</a:t>
            </a:r>
          </a:p>
        </p:txBody>
      </p:sp>
      <p:pic>
        <p:nvPicPr>
          <p:cNvPr id="13320" name="Picture 8">
            <a:extLst>
              <a:ext uri="{FF2B5EF4-FFF2-40B4-BE49-F238E27FC236}">
                <a16:creationId xmlns:a16="http://schemas.microsoft.com/office/drawing/2014/main" id="{38E0A236-9BA4-48C6-AB0F-323F1F02F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34" y="2345767"/>
            <a:ext cx="3151539" cy="4171155"/>
          </a:xfrm>
          <a:prstGeom prst="rect">
            <a:avLst/>
          </a:prstGeom>
          <a:solidFill>
            <a:schemeClr val="tx1">
              <a:lumMod val="85000"/>
            </a:schemeClr>
          </a:solidFill>
        </p:spPr>
      </p:pic>
      <p:pic>
        <p:nvPicPr>
          <p:cNvPr id="13322" name="Picture 10">
            <a:extLst>
              <a:ext uri="{FF2B5EF4-FFF2-40B4-BE49-F238E27FC236}">
                <a16:creationId xmlns:a16="http://schemas.microsoft.com/office/drawing/2014/main" id="{0ED95DD6-6997-4F72-90D1-8817D33EF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019" y="2345766"/>
            <a:ext cx="3452789" cy="4171155"/>
          </a:xfrm>
          <a:prstGeom prst="rect">
            <a:avLst/>
          </a:prstGeom>
          <a:solidFill>
            <a:schemeClr val="tx1">
              <a:lumMod val="85000"/>
            </a:schemeClr>
          </a:solidFill>
        </p:spPr>
      </p:pic>
    </p:spTree>
    <p:extLst>
      <p:ext uri="{BB962C8B-B14F-4D97-AF65-F5344CB8AC3E}">
        <p14:creationId xmlns:p14="http://schemas.microsoft.com/office/powerpoint/2010/main" val="310722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F36ABBBF-AB7A-43F1-A867-EACEAADC6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503" y="0"/>
            <a:ext cx="9629775" cy="6858000"/>
          </a:xfrm>
          <a:prstGeom prst="rect">
            <a:avLst/>
          </a:prstGeom>
          <a:solidFill>
            <a:schemeClr val="tx1">
              <a:lumMod val="75000"/>
            </a:schemeClr>
          </a:solidFill>
        </p:spPr>
      </p:pic>
      <p:sp>
        <p:nvSpPr>
          <p:cNvPr id="2" name="TextBox 1">
            <a:extLst>
              <a:ext uri="{FF2B5EF4-FFF2-40B4-BE49-F238E27FC236}">
                <a16:creationId xmlns:a16="http://schemas.microsoft.com/office/drawing/2014/main" id="{FD3A91DB-7779-4306-91BF-1E40BE5B91E2}"/>
              </a:ext>
            </a:extLst>
          </p:cNvPr>
          <p:cNvSpPr txBox="1"/>
          <p:nvPr/>
        </p:nvSpPr>
        <p:spPr>
          <a:xfrm>
            <a:off x="240632" y="605017"/>
            <a:ext cx="1863176" cy="646331"/>
          </a:xfrm>
          <a:prstGeom prst="rect">
            <a:avLst/>
          </a:prstGeom>
          <a:noFill/>
        </p:spPr>
        <p:txBody>
          <a:bodyPr wrap="square" rtlCol="0">
            <a:spAutoFit/>
          </a:bodyPr>
          <a:lstStyle/>
          <a:p>
            <a:r>
              <a:rPr lang="en-IN" dirty="0"/>
              <a:t>Ctrl vs Dengue gene expression</a:t>
            </a:r>
          </a:p>
        </p:txBody>
      </p:sp>
    </p:spTree>
    <p:extLst>
      <p:ext uri="{BB962C8B-B14F-4D97-AF65-F5344CB8AC3E}">
        <p14:creationId xmlns:p14="http://schemas.microsoft.com/office/powerpoint/2010/main" val="1610227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2ABEBF-84BD-4698-A946-30F4FDB24903}"/>
              </a:ext>
            </a:extLst>
          </p:cNvPr>
          <p:cNvSpPr txBox="1"/>
          <p:nvPr/>
        </p:nvSpPr>
        <p:spPr>
          <a:xfrm>
            <a:off x="130629" y="207220"/>
            <a:ext cx="2234436" cy="369332"/>
          </a:xfrm>
          <a:prstGeom prst="rect">
            <a:avLst/>
          </a:prstGeom>
          <a:noFill/>
        </p:spPr>
        <p:txBody>
          <a:bodyPr wrap="square" rtlCol="0">
            <a:spAutoFit/>
          </a:bodyPr>
          <a:lstStyle/>
          <a:p>
            <a:r>
              <a:rPr lang="en-IN" dirty="0"/>
              <a:t>GSEA</a:t>
            </a:r>
          </a:p>
        </p:txBody>
      </p:sp>
      <p:pic>
        <p:nvPicPr>
          <p:cNvPr id="15364" name="Picture 4">
            <a:extLst>
              <a:ext uri="{FF2B5EF4-FFF2-40B4-BE49-F238E27FC236}">
                <a16:creationId xmlns:a16="http://schemas.microsoft.com/office/drawing/2014/main" id="{CCABA215-B593-49EF-9FE4-A656B0082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455" y="18178"/>
            <a:ext cx="5277991" cy="2229402"/>
          </a:xfrm>
          <a:prstGeom prst="rect">
            <a:avLst/>
          </a:prstGeom>
          <a:solidFill>
            <a:schemeClr val="tx1">
              <a:lumMod val="85000"/>
            </a:schemeClr>
          </a:solidFill>
        </p:spPr>
      </p:pic>
      <p:pic>
        <p:nvPicPr>
          <p:cNvPr id="15366" name="Picture 6">
            <a:extLst>
              <a:ext uri="{FF2B5EF4-FFF2-40B4-BE49-F238E27FC236}">
                <a16:creationId xmlns:a16="http://schemas.microsoft.com/office/drawing/2014/main" id="{E4BE63C1-2923-4C0F-BCAE-7913D9700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797" y="3165129"/>
            <a:ext cx="6388734" cy="2229402"/>
          </a:xfrm>
          <a:prstGeom prst="rect">
            <a:avLst/>
          </a:prstGeom>
          <a:solidFill>
            <a:schemeClr val="tx1">
              <a:lumMod val="95000"/>
            </a:schemeClr>
          </a:solidFill>
        </p:spPr>
      </p:pic>
      <p:pic>
        <p:nvPicPr>
          <p:cNvPr id="15368" name="Picture 8">
            <a:extLst>
              <a:ext uri="{FF2B5EF4-FFF2-40B4-BE49-F238E27FC236}">
                <a16:creationId xmlns:a16="http://schemas.microsoft.com/office/drawing/2014/main" id="{91BB1245-7D5F-4AED-B093-D51D57702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55" y="2307230"/>
            <a:ext cx="5424654" cy="2794968"/>
          </a:xfrm>
          <a:prstGeom prst="rect">
            <a:avLst/>
          </a:prstGeom>
          <a:solidFill>
            <a:schemeClr val="tx1">
              <a:lumMod val="85000"/>
            </a:schemeClr>
          </a:solidFill>
        </p:spPr>
      </p:pic>
    </p:spTree>
    <p:extLst>
      <p:ext uri="{BB962C8B-B14F-4D97-AF65-F5344CB8AC3E}">
        <p14:creationId xmlns:p14="http://schemas.microsoft.com/office/powerpoint/2010/main" val="176718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04F523-4508-4572-BFC3-5F8529346A4E}"/>
              </a:ext>
            </a:extLst>
          </p:cNvPr>
          <p:cNvSpPr txBox="1"/>
          <p:nvPr/>
        </p:nvSpPr>
        <p:spPr>
          <a:xfrm>
            <a:off x="176463" y="1340228"/>
            <a:ext cx="11839073" cy="120032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lang="en-IN" sz="3600" dirty="0"/>
              <a:t>Virus-inclusive single-cell RNA sequencing reveals the</a:t>
            </a:r>
          </a:p>
          <a:p>
            <a:pPr algn="ctr"/>
            <a:r>
              <a:rPr lang="en-IN" sz="3600" dirty="0"/>
              <a:t>molecular signature of progression to severe dengue</a:t>
            </a:r>
          </a:p>
        </p:txBody>
      </p:sp>
      <p:sp>
        <p:nvSpPr>
          <p:cNvPr id="11" name="TextBox 10">
            <a:extLst>
              <a:ext uri="{FF2B5EF4-FFF2-40B4-BE49-F238E27FC236}">
                <a16:creationId xmlns:a16="http://schemas.microsoft.com/office/drawing/2014/main" id="{0C07670C-0ED2-4FAA-B845-68AB67380D58}"/>
              </a:ext>
            </a:extLst>
          </p:cNvPr>
          <p:cNvSpPr txBox="1"/>
          <p:nvPr/>
        </p:nvSpPr>
        <p:spPr>
          <a:xfrm>
            <a:off x="1203159" y="2682315"/>
            <a:ext cx="9296399" cy="923330"/>
          </a:xfrm>
          <a:prstGeom prst="rect">
            <a:avLst/>
          </a:prstGeom>
          <a:noFill/>
        </p:spPr>
        <p:txBody>
          <a:bodyPr wrap="square">
            <a:spAutoFit/>
          </a:bodyPr>
          <a:lstStyle/>
          <a:p>
            <a:r>
              <a:rPr lang="en-IN" dirty="0"/>
              <a:t>Fabio Zanini</a:t>
            </a:r>
            <a:r>
              <a:rPr lang="en-IN" baseline="30000" dirty="0"/>
              <a:t>a,1</a:t>
            </a:r>
            <a:r>
              <a:rPr lang="en-IN" dirty="0"/>
              <a:t>, Makeda L. Robinsonb,</a:t>
            </a:r>
            <a:r>
              <a:rPr lang="en-IN" baseline="30000" dirty="0"/>
              <a:t>c,1</a:t>
            </a:r>
            <a:r>
              <a:rPr lang="en-IN" dirty="0"/>
              <a:t>, Derek </a:t>
            </a:r>
            <a:r>
              <a:rPr lang="en-IN" dirty="0" err="1"/>
              <a:t>Croote</a:t>
            </a:r>
            <a:r>
              <a:rPr lang="en-IN" baseline="30000" dirty="0" err="1"/>
              <a:t>a</a:t>
            </a:r>
            <a:r>
              <a:rPr lang="en-IN" dirty="0"/>
              <a:t> , Malaya Kumar </a:t>
            </a:r>
            <a:r>
              <a:rPr lang="en-IN" dirty="0" err="1"/>
              <a:t>Sahoo</a:t>
            </a:r>
            <a:r>
              <a:rPr lang="en-IN" baseline="30000" dirty="0" err="1"/>
              <a:t>d</a:t>
            </a:r>
            <a:r>
              <a:rPr lang="en-IN" dirty="0"/>
              <a:t> , Ana Maria </a:t>
            </a:r>
            <a:r>
              <a:rPr lang="en-IN" dirty="0" err="1"/>
              <a:t>Sanz</a:t>
            </a:r>
            <a:r>
              <a:rPr lang="en-IN" baseline="30000" dirty="0" err="1"/>
              <a:t>e</a:t>
            </a:r>
            <a:r>
              <a:rPr lang="en-IN" dirty="0"/>
              <a:t> , Eliana Ortiz-</a:t>
            </a:r>
            <a:r>
              <a:rPr lang="en-IN" dirty="0" err="1"/>
              <a:t>Lasso</a:t>
            </a:r>
            <a:r>
              <a:rPr lang="en-IN" baseline="30000" dirty="0" err="1"/>
              <a:t>f</a:t>
            </a:r>
            <a:r>
              <a:rPr lang="en-IN" dirty="0"/>
              <a:t> , Ludwig Luis </a:t>
            </a:r>
            <a:r>
              <a:rPr lang="en-IN" dirty="0" err="1"/>
              <a:t>Albornozf</a:t>
            </a:r>
            <a:r>
              <a:rPr lang="en-IN" dirty="0"/>
              <a:t> , Fernando </a:t>
            </a:r>
            <a:r>
              <a:rPr lang="en-IN" dirty="0" err="1"/>
              <a:t>Rosso</a:t>
            </a:r>
            <a:r>
              <a:rPr lang="en-IN" baseline="30000" dirty="0" err="1"/>
              <a:t>e,g</a:t>
            </a:r>
            <a:r>
              <a:rPr lang="en-IN" dirty="0"/>
              <a:t>, Jose G. </a:t>
            </a:r>
            <a:r>
              <a:rPr lang="en-IN" dirty="0" err="1"/>
              <a:t>Montoya</a:t>
            </a:r>
            <a:r>
              <a:rPr lang="en-IN" baseline="30000" dirty="0" err="1"/>
              <a:t>c</a:t>
            </a:r>
            <a:r>
              <a:rPr lang="en-IN" dirty="0"/>
              <a:t> , Leslie </a:t>
            </a:r>
            <a:r>
              <a:rPr lang="en-IN" dirty="0" err="1"/>
              <a:t>Goo</a:t>
            </a:r>
            <a:r>
              <a:rPr lang="en-IN" baseline="30000" dirty="0" err="1"/>
              <a:t>h</a:t>
            </a:r>
            <a:r>
              <a:rPr lang="en-IN" dirty="0"/>
              <a:t> , Benjamin A. </a:t>
            </a:r>
            <a:r>
              <a:rPr lang="en-IN" dirty="0" err="1"/>
              <a:t>Pinsky</a:t>
            </a:r>
            <a:r>
              <a:rPr lang="en-IN" baseline="30000" dirty="0" err="1"/>
              <a:t>c,d</a:t>
            </a:r>
            <a:r>
              <a:rPr lang="en-IN" dirty="0"/>
              <a:t>, Stephen R. Quakea,</a:t>
            </a:r>
            <a:r>
              <a:rPr lang="en-IN" baseline="30000" dirty="0"/>
              <a:t>h,i,2</a:t>
            </a:r>
            <a:r>
              <a:rPr lang="en-IN" dirty="0"/>
              <a:t>, and </a:t>
            </a:r>
            <a:r>
              <a:rPr lang="en-IN" dirty="0" err="1"/>
              <a:t>Shirit</a:t>
            </a:r>
            <a:r>
              <a:rPr lang="en-IN" dirty="0"/>
              <a:t> Einavb</a:t>
            </a:r>
            <a:r>
              <a:rPr lang="en-IN" baseline="30000" dirty="0"/>
              <a:t>,c,2</a:t>
            </a:r>
          </a:p>
        </p:txBody>
      </p:sp>
      <p:sp>
        <p:nvSpPr>
          <p:cNvPr id="15" name="TextBox 14">
            <a:extLst>
              <a:ext uri="{FF2B5EF4-FFF2-40B4-BE49-F238E27FC236}">
                <a16:creationId xmlns:a16="http://schemas.microsoft.com/office/drawing/2014/main" id="{E40950ED-149D-4A9B-847B-4C6ABC831EF5}"/>
              </a:ext>
            </a:extLst>
          </p:cNvPr>
          <p:cNvSpPr txBox="1"/>
          <p:nvPr/>
        </p:nvSpPr>
        <p:spPr>
          <a:xfrm>
            <a:off x="1263317" y="4219126"/>
            <a:ext cx="7575884" cy="1200329"/>
          </a:xfrm>
          <a:prstGeom prst="rect">
            <a:avLst/>
          </a:prstGeom>
          <a:noFill/>
        </p:spPr>
        <p:txBody>
          <a:bodyPr wrap="square">
            <a:spAutoFit/>
          </a:bodyPr>
          <a:lstStyle/>
          <a:p>
            <a:r>
              <a:rPr lang="en-IN" sz="900" baseline="30000" dirty="0"/>
              <a:t>a</a:t>
            </a:r>
            <a:r>
              <a:rPr lang="en-IN" sz="900" dirty="0"/>
              <a:t> Department of Bioengineering, Stanford University, Stanford, CA 94305;</a:t>
            </a:r>
          </a:p>
          <a:p>
            <a:r>
              <a:rPr lang="en-IN" sz="900" baseline="30000" dirty="0"/>
              <a:t>b </a:t>
            </a:r>
            <a:r>
              <a:rPr lang="en-IN" sz="900" dirty="0"/>
              <a:t>Department of Microbiology and Immunology, Stanford University School of Medicine, Stanford, CA 94305;</a:t>
            </a:r>
            <a:r>
              <a:rPr lang="en-IN" sz="900" baseline="30000" dirty="0"/>
              <a:t> </a:t>
            </a:r>
          </a:p>
          <a:p>
            <a:r>
              <a:rPr lang="en-IN" sz="900" baseline="30000" dirty="0"/>
              <a:t>c </a:t>
            </a:r>
            <a:r>
              <a:rPr lang="en-IN" sz="900" dirty="0"/>
              <a:t>Division of Infectious Diseases and Geographic Medicine, Department of Medicine, Stanford University School of Medicine, Stanford, CA 94305; </a:t>
            </a:r>
          </a:p>
          <a:p>
            <a:r>
              <a:rPr lang="en-IN" sz="900" baseline="30000" dirty="0"/>
              <a:t>d </a:t>
            </a:r>
            <a:r>
              <a:rPr lang="en-IN" sz="900" dirty="0"/>
              <a:t>Department of Pathology, Stanford University School of Medicine, Stanford, CA 94304; </a:t>
            </a:r>
          </a:p>
          <a:p>
            <a:r>
              <a:rPr lang="en-IN" sz="900" baseline="30000" dirty="0"/>
              <a:t>e</a:t>
            </a:r>
            <a:r>
              <a:rPr lang="en-IN" sz="900" dirty="0"/>
              <a:t> Clinical Research </a:t>
            </a:r>
            <a:r>
              <a:rPr lang="en-IN" sz="900" dirty="0" err="1"/>
              <a:t>Center</a:t>
            </a:r>
            <a:r>
              <a:rPr lang="en-IN" sz="900" dirty="0"/>
              <a:t>, Fundación Valle del Lili, Cali 760026, Colombia; </a:t>
            </a:r>
          </a:p>
          <a:p>
            <a:r>
              <a:rPr lang="en-IN" sz="900" baseline="30000" dirty="0"/>
              <a:t>f</a:t>
            </a:r>
            <a:r>
              <a:rPr lang="en-IN" sz="900" dirty="0"/>
              <a:t> Pathology and Laboratory Department, Fundación Valle del Lili, Cali 760026, Colombia; </a:t>
            </a:r>
          </a:p>
          <a:p>
            <a:r>
              <a:rPr lang="en-IN" sz="900" baseline="30000" dirty="0"/>
              <a:t>g </a:t>
            </a:r>
            <a:r>
              <a:rPr lang="en-IN" sz="900" dirty="0"/>
              <a:t>Division of Infectious Diseases, Department of Internal Medicine, Fundación Valle del Lili, Cali 760026, Colombia; </a:t>
            </a:r>
          </a:p>
          <a:p>
            <a:r>
              <a:rPr lang="en-IN" sz="900" baseline="30000" dirty="0"/>
              <a:t>h</a:t>
            </a:r>
            <a:r>
              <a:rPr lang="en-IN" sz="900" dirty="0"/>
              <a:t> Chan Zuckerberg </a:t>
            </a:r>
            <a:r>
              <a:rPr lang="en-IN" sz="900" dirty="0" err="1"/>
              <a:t>Biohub</a:t>
            </a:r>
            <a:r>
              <a:rPr lang="en-IN" sz="900" dirty="0"/>
              <a:t>, San Francisco, CA 94158; and</a:t>
            </a:r>
            <a:r>
              <a:rPr lang="en-IN" sz="900" baseline="30000" dirty="0"/>
              <a:t> </a:t>
            </a:r>
            <a:r>
              <a:rPr lang="en-IN" sz="900" baseline="30000" dirty="0" err="1"/>
              <a:t>i</a:t>
            </a:r>
            <a:r>
              <a:rPr lang="en-IN" sz="900" baseline="30000" dirty="0"/>
              <a:t> </a:t>
            </a:r>
            <a:r>
              <a:rPr lang="en-IN" sz="900" dirty="0"/>
              <a:t>Department of Applied Physics, Stanford University, Stanford, CA 94305</a:t>
            </a:r>
          </a:p>
        </p:txBody>
      </p:sp>
      <p:pic>
        <p:nvPicPr>
          <p:cNvPr id="16" name="Picture 15">
            <a:extLst>
              <a:ext uri="{FF2B5EF4-FFF2-40B4-BE49-F238E27FC236}">
                <a16:creationId xmlns:a16="http://schemas.microsoft.com/office/drawing/2014/main" id="{B1624357-26D5-4B6B-B0C6-794041BD88BE}"/>
              </a:ext>
            </a:extLst>
          </p:cNvPr>
          <p:cNvPicPr>
            <a:picLocks noChangeAspect="1"/>
          </p:cNvPicPr>
          <p:nvPr/>
        </p:nvPicPr>
        <p:blipFill>
          <a:blip r:embed="rId2">
            <a:duotone>
              <a:schemeClr val="accent5">
                <a:shade val="45000"/>
                <a:satMod val="135000"/>
              </a:schemeClr>
              <a:prstClr val="white"/>
            </a:duotone>
          </a:blip>
          <a:stretch>
            <a:fillRect/>
          </a:stretch>
        </p:blipFill>
        <p:spPr>
          <a:xfrm>
            <a:off x="61160" y="65565"/>
            <a:ext cx="6362700" cy="838200"/>
          </a:xfrm>
          <a:prstGeom prst="rect">
            <a:avLst/>
          </a:prstGeom>
          <a:effectLst>
            <a:glow rad="63500">
              <a:schemeClr val="accent3">
                <a:satMod val="175000"/>
                <a:alpha val="40000"/>
              </a:schemeClr>
            </a:glow>
          </a:effectLst>
        </p:spPr>
      </p:pic>
      <p:sp>
        <p:nvSpPr>
          <p:cNvPr id="18" name="TextBox 17">
            <a:extLst>
              <a:ext uri="{FF2B5EF4-FFF2-40B4-BE49-F238E27FC236}">
                <a16:creationId xmlns:a16="http://schemas.microsoft.com/office/drawing/2014/main" id="{12375CA4-0F72-41A5-B31E-CE7B53C1E50B}"/>
              </a:ext>
            </a:extLst>
          </p:cNvPr>
          <p:cNvSpPr txBox="1"/>
          <p:nvPr/>
        </p:nvSpPr>
        <p:spPr>
          <a:xfrm>
            <a:off x="61160" y="6392325"/>
            <a:ext cx="6188242" cy="400110"/>
          </a:xfrm>
          <a:prstGeom prst="rect">
            <a:avLst/>
          </a:prstGeom>
          <a:noFill/>
        </p:spPr>
        <p:txBody>
          <a:bodyPr wrap="square">
            <a:spAutoFit/>
          </a:bodyPr>
          <a:lstStyle/>
          <a:p>
            <a:r>
              <a:rPr lang="en-IN" sz="1000" b="0" i="0" dirty="0">
                <a:solidFill>
                  <a:srgbClr val="333333"/>
                </a:solidFill>
                <a:effectLst/>
                <a:latin typeface="Open Sans"/>
              </a:rPr>
              <a:t>PNAS December 26, 2018 115 (52) E12363-E12369; first published December 7, 2018; </a:t>
            </a:r>
            <a:r>
              <a:rPr lang="en-IN" sz="1000" b="0" i="0" u="none" strike="noStrike" dirty="0">
                <a:solidFill>
                  <a:srgbClr val="005A96"/>
                </a:solidFill>
                <a:effectLst/>
                <a:latin typeface="Open Sans"/>
                <a:hlinkClick r:id="rId3"/>
              </a:rPr>
              <a:t>https://doi.org/10.1073/pnas.1813819115</a:t>
            </a:r>
            <a:endParaRPr lang="en-IN" sz="1000" dirty="0"/>
          </a:p>
        </p:txBody>
      </p:sp>
    </p:spTree>
    <p:extLst>
      <p:ext uri="{BB962C8B-B14F-4D97-AF65-F5344CB8AC3E}">
        <p14:creationId xmlns:p14="http://schemas.microsoft.com/office/powerpoint/2010/main" val="449431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05C7A0A0-1C86-451F-BAC5-C1380B4DB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4713"/>
            <a:ext cx="12192000" cy="5108575"/>
          </a:xfrm>
          <a:prstGeom prst="rect">
            <a:avLst/>
          </a:prstGeom>
          <a:solidFill>
            <a:schemeClr val="tx1">
              <a:lumMod val="95000"/>
            </a:schemeClr>
          </a:solidFill>
        </p:spPr>
      </p:pic>
      <p:sp>
        <p:nvSpPr>
          <p:cNvPr id="2" name="TextBox 1">
            <a:extLst>
              <a:ext uri="{FF2B5EF4-FFF2-40B4-BE49-F238E27FC236}">
                <a16:creationId xmlns:a16="http://schemas.microsoft.com/office/drawing/2014/main" id="{0A05B162-9299-4EFB-AE82-12E012D022CC}"/>
              </a:ext>
            </a:extLst>
          </p:cNvPr>
          <p:cNvSpPr txBox="1"/>
          <p:nvPr/>
        </p:nvSpPr>
        <p:spPr>
          <a:xfrm>
            <a:off x="176733" y="206337"/>
            <a:ext cx="2428154" cy="646331"/>
          </a:xfrm>
          <a:prstGeom prst="rect">
            <a:avLst/>
          </a:prstGeom>
          <a:noFill/>
        </p:spPr>
        <p:txBody>
          <a:bodyPr wrap="square" rtlCol="0">
            <a:spAutoFit/>
          </a:bodyPr>
          <a:lstStyle/>
          <a:p>
            <a:r>
              <a:rPr lang="en-IN" dirty="0"/>
              <a:t>Pathways of highly expressed genes</a:t>
            </a:r>
          </a:p>
        </p:txBody>
      </p:sp>
    </p:spTree>
    <p:extLst>
      <p:ext uri="{BB962C8B-B14F-4D97-AF65-F5344CB8AC3E}">
        <p14:creationId xmlns:p14="http://schemas.microsoft.com/office/powerpoint/2010/main" val="2471127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AE880B89-4DB8-4ADD-AD03-27815E5BD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9748"/>
            <a:ext cx="12192000" cy="4159250"/>
          </a:xfrm>
          <a:prstGeom prst="rect">
            <a:avLst/>
          </a:prstGeom>
          <a:solidFill>
            <a:schemeClr val="tx1">
              <a:lumMod val="85000"/>
            </a:schemeClr>
          </a:solidFill>
        </p:spPr>
      </p:pic>
      <p:sp>
        <p:nvSpPr>
          <p:cNvPr id="2" name="TextBox 1">
            <a:extLst>
              <a:ext uri="{FF2B5EF4-FFF2-40B4-BE49-F238E27FC236}">
                <a16:creationId xmlns:a16="http://schemas.microsoft.com/office/drawing/2014/main" id="{FA772B0A-DC60-4E6D-B975-6F34C618554B}"/>
              </a:ext>
            </a:extLst>
          </p:cNvPr>
          <p:cNvSpPr txBox="1"/>
          <p:nvPr/>
        </p:nvSpPr>
        <p:spPr>
          <a:xfrm>
            <a:off x="116878" y="240632"/>
            <a:ext cx="3623224" cy="369332"/>
          </a:xfrm>
          <a:prstGeom prst="rect">
            <a:avLst/>
          </a:prstGeom>
          <a:noFill/>
        </p:spPr>
        <p:txBody>
          <a:bodyPr wrap="square" rtlCol="0">
            <a:spAutoFit/>
          </a:bodyPr>
          <a:lstStyle/>
          <a:p>
            <a:r>
              <a:rPr lang="en-IN" dirty="0"/>
              <a:t>Disease Signature</a:t>
            </a:r>
          </a:p>
        </p:txBody>
      </p:sp>
      <p:sp>
        <p:nvSpPr>
          <p:cNvPr id="5" name="TextBox 4">
            <a:extLst>
              <a:ext uri="{FF2B5EF4-FFF2-40B4-BE49-F238E27FC236}">
                <a16:creationId xmlns:a16="http://schemas.microsoft.com/office/drawing/2014/main" id="{B0327872-ED2C-43BB-9300-E2C3B1AAD198}"/>
              </a:ext>
            </a:extLst>
          </p:cNvPr>
          <p:cNvSpPr txBox="1"/>
          <p:nvPr/>
        </p:nvSpPr>
        <p:spPr>
          <a:xfrm>
            <a:off x="453452" y="5108782"/>
            <a:ext cx="9964711" cy="646331"/>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Georgia" panose="02040502050405020303" pitchFamily="18" charset="0"/>
              </a:rPr>
              <a:t>viruses, and bacteria  regulate host cell IL-10 expression to allow persistent infection.</a:t>
            </a:r>
          </a:p>
          <a:p>
            <a:pPr marL="285750" indent="-285750">
              <a:buFont typeface="Arial" panose="020B0604020202020204" pitchFamily="34" charset="0"/>
              <a:buChar char="•"/>
            </a:pPr>
            <a:r>
              <a:rPr lang="en-IN" b="0" i="0" dirty="0">
                <a:effectLst/>
                <a:latin typeface="Georgia" panose="02040502050405020303" pitchFamily="18" charset="0"/>
              </a:rPr>
              <a:t> positive correlation between IL-10 levels and dengue disease severity.</a:t>
            </a:r>
            <a:endParaRPr lang="en-IN" dirty="0"/>
          </a:p>
        </p:txBody>
      </p:sp>
      <p:sp>
        <p:nvSpPr>
          <p:cNvPr id="9" name="TextBox 8">
            <a:extLst>
              <a:ext uri="{FF2B5EF4-FFF2-40B4-BE49-F238E27FC236}">
                <a16:creationId xmlns:a16="http://schemas.microsoft.com/office/drawing/2014/main" id="{6BEBD0E6-1FF7-4E27-8DDA-ECFD1B35E2F5}"/>
              </a:ext>
            </a:extLst>
          </p:cNvPr>
          <p:cNvSpPr txBox="1"/>
          <p:nvPr/>
        </p:nvSpPr>
        <p:spPr>
          <a:xfrm>
            <a:off x="9837295" y="6642556"/>
            <a:ext cx="6093500" cy="215444"/>
          </a:xfrm>
          <a:prstGeom prst="rect">
            <a:avLst/>
          </a:prstGeom>
          <a:noFill/>
        </p:spPr>
        <p:txBody>
          <a:bodyPr wrap="square">
            <a:spAutoFit/>
          </a:bodyPr>
          <a:lstStyle/>
          <a:p>
            <a:r>
              <a:rPr lang="en-IN" sz="800" dirty="0"/>
              <a:t>https://doi.org/10.1186/1423-0127-20-40</a:t>
            </a:r>
          </a:p>
        </p:txBody>
      </p:sp>
    </p:spTree>
    <p:extLst>
      <p:ext uri="{BB962C8B-B14F-4D97-AF65-F5344CB8AC3E}">
        <p14:creationId xmlns:p14="http://schemas.microsoft.com/office/powerpoint/2010/main" val="1302728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18A72A1-1051-4437-8595-C60466DDB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834" y="0"/>
            <a:ext cx="4788336" cy="1972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F9C575CE-38C9-4111-96FC-A05177E4E320}"/>
              </a:ext>
            </a:extLst>
          </p:cNvPr>
          <p:cNvSpPr txBox="1"/>
          <p:nvPr/>
        </p:nvSpPr>
        <p:spPr>
          <a:xfrm>
            <a:off x="131511" y="1105774"/>
            <a:ext cx="6915323" cy="2308324"/>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Helvetica" panose="020B0604020202020204" pitchFamily="34" charset="0"/>
              </a:rPr>
              <a:t>Significant differences were found in cytokine production based on both the type of DENV used for stimulation and the occurrence of clinical illness</a:t>
            </a:r>
            <a:endParaRPr lang="en-IN" dirty="0"/>
          </a:p>
          <a:p>
            <a:pPr marL="285750" indent="-285750">
              <a:buFont typeface="Arial" panose="020B0604020202020204" pitchFamily="34" charset="0"/>
              <a:buChar char="•"/>
            </a:pPr>
            <a:r>
              <a:rPr lang="en-IN" dirty="0"/>
              <a:t>Secretion of IL-15 and MCP-1 was significantly higher by PBMC of subjects who later developed symptomatic DENV infection.</a:t>
            </a:r>
            <a:endParaRPr lang="en-IN" b="0" i="0" dirty="0">
              <a:effectLst/>
              <a:latin typeface="NexusSerif"/>
            </a:endParaRPr>
          </a:p>
          <a:p>
            <a:pPr marL="285750" indent="-285750">
              <a:buFont typeface="Arial" panose="020B0604020202020204" pitchFamily="34" charset="0"/>
              <a:buChar char="•"/>
            </a:pPr>
            <a:r>
              <a:rPr lang="en-IN" b="0" i="0" dirty="0">
                <a:effectLst/>
                <a:latin typeface="NexusSerif"/>
              </a:rPr>
              <a:t>These biomarkers can be present in dengue regardless the disease severity.</a:t>
            </a:r>
          </a:p>
          <a:p>
            <a:pPr marL="285750" indent="-285750">
              <a:buFont typeface="Arial" panose="020B0604020202020204" pitchFamily="34" charset="0"/>
              <a:buChar char="•"/>
            </a:pPr>
            <a:r>
              <a:rPr lang="en-IN" dirty="0">
                <a:latin typeface="NexusSerif"/>
              </a:rPr>
              <a:t>All dengue positive have the marker genes highly expressed.</a:t>
            </a:r>
            <a:endParaRPr lang="en-IN" dirty="0"/>
          </a:p>
        </p:txBody>
      </p:sp>
      <p:pic>
        <p:nvPicPr>
          <p:cNvPr id="7" name="Picture 6" descr="Graphical user interface, text&#10;&#10;Description automatically generated">
            <a:extLst>
              <a:ext uri="{FF2B5EF4-FFF2-40B4-BE49-F238E27FC236}">
                <a16:creationId xmlns:a16="http://schemas.microsoft.com/office/drawing/2014/main" id="{2BFEA321-7AF5-46CA-A964-DFFD728CA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402" y="2441074"/>
            <a:ext cx="5012931" cy="1654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screenshot of a computer&#10;&#10;Description automatically generated with low confidence">
            <a:extLst>
              <a:ext uri="{FF2B5EF4-FFF2-40B4-BE49-F238E27FC236}">
                <a16:creationId xmlns:a16="http://schemas.microsoft.com/office/drawing/2014/main" id="{0D20327A-F0BD-442F-B832-B9A7945C4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040" y="4139222"/>
            <a:ext cx="5199710" cy="2380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Graphical user interface, text, application&#10;&#10;Description automatically generated">
            <a:extLst>
              <a:ext uri="{FF2B5EF4-FFF2-40B4-BE49-F238E27FC236}">
                <a16:creationId xmlns:a16="http://schemas.microsoft.com/office/drawing/2014/main" id="{84DEA3E6-EB95-4B06-82FF-FDF8718A6F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6834" y="4421996"/>
            <a:ext cx="4699409" cy="2352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0476FCC3-437D-4C84-B458-5E3F2573774D}"/>
              </a:ext>
            </a:extLst>
          </p:cNvPr>
          <p:cNvSpPr txBox="1"/>
          <p:nvPr/>
        </p:nvSpPr>
        <p:spPr>
          <a:xfrm>
            <a:off x="468726" y="338097"/>
            <a:ext cx="3065929" cy="369332"/>
          </a:xfrm>
          <a:prstGeom prst="rect">
            <a:avLst/>
          </a:prstGeom>
          <a:noFill/>
        </p:spPr>
        <p:txBody>
          <a:bodyPr wrap="square" rtlCol="0">
            <a:spAutoFit/>
          </a:bodyPr>
          <a:lstStyle/>
          <a:p>
            <a:r>
              <a:rPr lang="en-IN" u="sng" dirty="0"/>
              <a:t>Abstract</a:t>
            </a:r>
          </a:p>
        </p:txBody>
      </p:sp>
    </p:spTree>
    <p:extLst>
      <p:ext uri="{BB962C8B-B14F-4D97-AF65-F5344CB8AC3E}">
        <p14:creationId xmlns:p14="http://schemas.microsoft.com/office/powerpoint/2010/main" val="92919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00094C-BDFC-4CF0-BAF2-0F12DEC7C23F}"/>
              </a:ext>
            </a:extLst>
          </p:cNvPr>
          <p:cNvSpPr txBox="1"/>
          <p:nvPr/>
        </p:nvSpPr>
        <p:spPr>
          <a:xfrm>
            <a:off x="4710660" y="2721114"/>
            <a:ext cx="4273689" cy="707886"/>
          </a:xfrm>
          <a:prstGeom prst="rect">
            <a:avLst/>
          </a:prstGeom>
          <a:noFill/>
        </p:spPr>
        <p:txBody>
          <a:bodyPr wrap="square" rtlCol="0">
            <a:spAutoFit/>
          </a:bodyPr>
          <a:lstStyle/>
          <a:p>
            <a:r>
              <a:rPr lang="en-IN" sz="4000" dirty="0"/>
              <a:t>Thank You</a:t>
            </a:r>
          </a:p>
        </p:txBody>
      </p:sp>
      <p:sp>
        <p:nvSpPr>
          <p:cNvPr id="4" name="TextBox 3">
            <a:extLst>
              <a:ext uri="{FF2B5EF4-FFF2-40B4-BE49-F238E27FC236}">
                <a16:creationId xmlns:a16="http://schemas.microsoft.com/office/drawing/2014/main" id="{D8AFDBC7-639E-436E-BB9D-7043465D7681}"/>
              </a:ext>
            </a:extLst>
          </p:cNvPr>
          <p:cNvSpPr txBox="1"/>
          <p:nvPr/>
        </p:nvSpPr>
        <p:spPr>
          <a:xfrm>
            <a:off x="4710660" y="4694632"/>
            <a:ext cx="6093500" cy="369332"/>
          </a:xfrm>
          <a:prstGeom prst="rect">
            <a:avLst/>
          </a:prstGeom>
          <a:noFill/>
        </p:spPr>
        <p:txBody>
          <a:bodyPr wrap="square">
            <a:spAutoFit/>
          </a:bodyPr>
          <a:lstStyle/>
          <a:p>
            <a:r>
              <a:rPr lang="en-IN" dirty="0">
                <a:hlinkClick r:id="rId2"/>
              </a:rPr>
              <a:t>Visit </a:t>
            </a:r>
            <a:r>
              <a:rPr lang="en-IN" dirty="0" err="1">
                <a:hlinkClick r:id="rId2"/>
              </a:rPr>
              <a:t>Github</a:t>
            </a:r>
            <a:endParaRPr lang="en-IN" dirty="0"/>
          </a:p>
        </p:txBody>
      </p:sp>
      <p:pic>
        <p:nvPicPr>
          <p:cNvPr id="19458" name="Picture 2" descr="GitHub API Profile: Automate Your GitHub Workflow | RapidAPI">
            <a:extLst>
              <a:ext uri="{FF2B5EF4-FFF2-40B4-BE49-F238E27FC236}">
                <a16:creationId xmlns:a16="http://schemas.microsoft.com/office/drawing/2014/main" id="{B69ACA4A-173A-48DF-A814-810DCB9A2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421" y="3955373"/>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4" action="ppaction://hlinkfile" tooltip="chemoinfolab.online"/>
            <a:extLst>
              <a:ext uri="{FF2B5EF4-FFF2-40B4-BE49-F238E27FC236}">
                <a16:creationId xmlns:a16="http://schemas.microsoft.com/office/drawing/2014/main" id="{CFBB1E64-798C-488D-A8B2-6381DF821AAF}"/>
              </a:ext>
            </a:extLst>
          </p:cNvPr>
          <p:cNvSpPr txBox="1"/>
          <p:nvPr/>
        </p:nvSpPr>
        <p:spPr>
          <a:xfrm>
            <a:off x="4710660" y="5359400"/>
            <a:ext cx="2209800" cy="369332"/>
          </a:xfrm>
          <a:prstGeom prst="rect">
            <a:avLst/>
          </a:prstGeom>
          <a:noFill/>
        </p:spPr>
        <p:txBody>
          <a:bodyPr wrap="square" rtlCol="0">
            <a:spAutoFit/>
          </a:bodyPr>
          <a:lstStyle/>
          <a:p>
            <a:r>
              <a:rPr lang="en-IN" dirty="0" err="1">
                <a:hlinkClick r:id="rId5"/>
              </a:rPr>
              <a:t>chemoinfolab.online</a:t>
            </a:r>
            <a:endParaRPr lang="en-IN" dirty="0"/>
          </a:p>
        </p:txBody>
      </p:sp>
      <p:sp>
        <p:nvSpPr>
          <p:cNvPr id="6" name="TextBox 5">
            <a:extLst>
              <a:ext uri="{FF2B5EF4-FFF2-40B4-BE49-F238E27FC236}">
                <a16:creationId xmlns:a16="http://schemas.microsoft.com/office/drawing/2014/main" id="{1CB945B8-C03C-459D-BE89-92C68BAC75A4}"/>
              </a:ext>
            </a:extLst>
          </p:cNvPr>
          <p:cNvSpPr txBox="1"/>
          <p:nvPr/>
        </p:nvSpPr>
        <p:spPr>
          <a:xfrm>
            <a:off x="6565900" y="4694632"/>
            <a:ext cx="4127500" cy="369332"/>
          </a:xfrm>
          <a:prstGeom prst="rect">
            <a:avLst/>
          </a:prstGeom>
          <a:noFill/>
        </p:spPr>
        <p:txBody>
          <a:bodyPr wrap="square" rtlCol="0">
            <a:spAutoFit/>
          </a:bodyPr>
          <a:lstStyle/>
          <a:p>
            <a:r>
              <a:rPr lang="en-IN" dirty="0"/>
              <a:t>No dataset [ </a:t>
            </a:r>
            <a:r>
              <a:rPr lang="en-IN" dirty="0" err="1"/>
              <a:t>github</a:t>
            </a:r>
            <a:r>
              <a:rPr lang="en-IN" dirty="0"/>
              <a:t> restriction 100MB]</a:t>
            </a:r>
          </a:p>
        </p:txBody>
      </p:sp>
      <p:sp>
        <p:nvSpPr>
          <p:cNvPr id="7" name="TextBox 6">
            <a:extLst>
              <a:ext uri="{FF2B5EF4-FFF2-40B4-BE49-F238E27FC236}">
                <a16:creationId xmlns:a16="http://schemas.microsoft.com/office/drawing/2014/main" id="{912939E2-BEBB-4FB4-A973-CE989E0983E2}"/>
              </a:ext>
            </a:extLst>
          </p:cNvPr>
          <p:cNvSpPr txBox="1"/>
          <p:nvPr/>
        </p:nvSpPr>
        <p:spPr>
          <a:xfrm>
            <a:off x="6991350" y="5359400"/>
            <a:ext cx="4800600" cy="646331"/>
          </a:xfrm>
          <a:prstGeom prst="rect">
            <a:avLst/>
          </a:prstGeom>
          <a:noFill/>
        </p:spPr>
        <p:txBody>
          <a:bodyPr wrap="square" rtlCol="0">
            <a:spAutoFit/>
          </a:bodyPr>
          <a:lstStyle/>
          <a:p>
            <a:r>
              <a:rPr lang="en-IN" dirty="0"/>
              <a:t>SCANPY folder Complete files available </a:t>
            </a:r>
          </a:p>
          <a:p>
            <a:r>
              <a:rPr lang="en-IN" dirty="0"/>
              <a:t>	(need signup, only name and </a:t>
            </a:r>
            <a:r>
              <a:rPr lang="en-IN" dirty="0" err="1"/>
              <a:t>pwd</a:t>
            </a:r>
            <a:r>
              <a:rPr lang="en-IN" dirty="0"/>
              <a:t>)</a:t>
            </a:r>
          </a:p>
        </p:txBody>
      </p:sp>
    </p:spTree>
    <p:extLst>
      <p:ext uri="{BB962C8B-B14F-4D97-AF65-F5344CB8AC3E}">
        <p14:creationId xmlns:p14="http://schemas.microsoft.com/office/powerpoint/2010/main" val="1593717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56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666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AC0751-6E6F-441D-8746-03A4EBBD69C7}"/>
              </a:ext>
            </a:extLst>
          </p:cNvPr>
          <p:cNvSpPr txBox="1"/>
          <p:nvPr/>
        </p:nvSpPr>
        <p:spPr>
          <a:xfrm>
            <a:off x="256100" y="248471"/>
            <a:ext cx="6094854" cy="369332"/>
          </a:xfrm>
          <a:prstGeom prst="rect">
            <a:avLst/>
          </a:prstGeom>
          <a:noFill/>
        </p:spPr>
        <p:txBody>
          <a:bodyPr wrap="square">
            <a:spAutoFit/>
          </a:bodyPr>
          <a:lstStyle/>
          <a:p>
            <a:pPr algn="l"/>
            <a:r>
              <a:rPr lang="en-IN" b="0" i="0" dirty="0">
                <a:solidFill>
                  <a:schemeClr val="tx1">
                    <a:lumMod val="95000"/>
                  </a:schemeClr>
                </a:solidFill>
                <a:effectLst/>
                <a:latin typeface="Arial" panose="020B0604020202020204" pitchFamily="34" charset="0"/>
              </a:rPr>
              <a:t>Aryl hydrocarbon receptor </a:t>
            </a:r>
            <a:r>
              <a:rPr lang="en-IN" b="0" i="0" dirty="0" err="1">
                <a:solidFill>
                  <a:schemeClr val="tx1">
                    <a:lumMod val="95000"/>
                  </a:schemeClr>
                </a:solidFill>
                <a:effectLst/>
                <a:latin typeface="Arial" panose="020B0604020202020204" pitchFamily="34" charset="0"/>
              </a:rPr>
              <a:t>Netpath</a:t>
            </a:r>
            <a:r>
              <a:rPr lang="en-IN" b="0" i="0" dirty="0">
                <a:solidFill>
                  <a:schemeClr val="tx1">
                    <a:lumMod val="95000"/>
                  </a:schemeClr>
                </a:solidFill>
                <a:effectLst/>
                <a:latin typeface="Arial" panose="020B0604020202020204" pitchFamily="34" charset="0"/>
              </a:rPr>
              <a:t> (Homo sapiens)</a:t>
            </a:r>
          </a:p>
        </p:txBody>
      </p:sp>
      <p:sp>
        <p:nvSpPr>
          <p:cNvPr id="5" name="TextBox 4">
            <a:extLst>
              <a:ext uri="{FF2B5EF4-FFF2-40B4-BE49-F238E27FC236}">
                <a16:creationId xmlns:a16="http://schemas.microsoft.com/office/drawing/2014/main" id="{A25DB552-A49C-4EBD-AB0C-DE1F4869713C}"/>
              </a:ext>
            </a:extLst>
          </p:cNvPr>
          <p:cNvSpPr txBox="1"/>
          <p:nvPr/>
        </p:nvSpPr>
        <p:spPr>
          <a:xfrm>
            <a:off x="936743" y="854389"/>
            <a:ext cx="9382914" cy="1477328"/>
          </a:xfrm>
          <a:prstGeom prst="rect">
            <a:avLst/>
          </a:prstGeom>
          <a:noFill/>
        </p:spPr>
        <p:txBody>
          <a:bodyPr wrap="square">
            <a:spAutoFit/>
          </a:bodyPr>
          <a:lstStyle/>
          <a:p>
            <a:pPr marL="285750" indent="-285750">
              <a:buFont typeface="Arial" panose="020B0604020202020204" pitchFamily="34" charset="0"/>
              <a:buChar char="•"/>
            </a:pPr>
            <a:r>
              <a:rPr lang="en-IN" b="0" i="0" dirty="0">
                <a:solidFill>
                  <a:schemeClr val="tx1">
                    <a:lumMod val="95000"/>
                  </a:schemeClr>
                </a:solidFill>
                <a:effectLst/>
                <a:latin typeface="Arial" panose="020B0604020202020204" pitchFamily="34" charset="0"/>
              </a:rPr>
              <a:t>The Aryl Hydrocarbon receptor (</a:t>
            </a:r>
            <a:r>
              <a:rPr lang="en-IN" b="0" i="0" dirty="0" err="1">
                <a:solidFill>
                  <a:schemeClr val="tx1">
                    <a:lumMod val="95000"/>
                  </a:schemeClr>
                </a:solidFill>
                <a:effectLst/>
                <a:latin typeface="Arial" panose="020B0604020202020204" pitchFamily="34" charset="0"/>
              </a:rPr>
              <a:t>AhR</a:t>
            </a:r>
            <a:r>
              <a:rPr lang="en-IN" b="0" i="0" dirty="0">
                <a:solidFill>
                  <a:schemeClr val="tx1">
                    <a:lumMod val="95000"/>
                  </a:schemeClr>
                </a:solidFill>
                <a:effectLst/>
                <a:latin typeface="Arial" panose="020B0604020202020204" pitchFamily="34" charset="0"/>
              </a:rPr>
              <a:t>) is ligand activated transcription factor that regulates wide spectrum of gene expression. </a:t>
            </a:r>
          </a:p>
          <a:p>
            <a:pPr marL="285750" indent="-285750">
              <a:buFont typeface="Arial" panose="020B0604020202020204" pitchFamily="34" charset="0"/>
              <a:buChar char="•"/>
            </a:pPr>
            <a:r>
              <a:rPr lang="en-IN" b="0" i="0" dirty="0">
                <a:solidFill>
                  <a:schemeClr val="tx1">
                    <a:lumMod val="95000"/>
                  </a:schemeClr>
                </a:solidFill>
                <a:effectLst/>
                <a:latin typeface="Arial" panose="020B0604020202020204" pitchFamily="34" charset="0"/>
              </a:rPr>
              <a:t>The main mediator of </a:t>
            </a:r>
            <a:r>
              <a:rPr lang="en-IN" b="0" i="0" dirty="0" err="1">
                <a:solidFill>
                  <a:schemeClr val="tx1">
                    <a:lumMod val="95000"/>
                  </a:schemeClr>
                </a:solidFill>
                <a:effectLst/>
                <a:latin typeface="Arial" panose="020B0604020202020204" pitchFamily="34" charset="0"/>
              </a:rPr>
              <a:t>AhR</a:t>
            </a:r>
            <a:r>
              <a:rPr lang="en-IN" b="0" i="0" dirty="0">
                <a:solidFill>
                  <a:schemeClr val="tx1">
                    <a:lumMod val="95000"/>
                  </a:schemeClr>
                </a:solidFill>
                <a:effectLst/>
                <a:latin typeface="Arial" panose="020B0604020202020204" pitchFamily="34" charset="0"/>
              </a:rPr>
              <a:t> is 2,3,7,8-Tetrachlorodibenzo-p-dioxin (TCDD) or polycyclic aromatic hydrocarbons which are widespread environmental pollutant causing a variety of severe health effects, </a:t>
            </a:r>
            <a:r>
              <a:rPr lang="en-IN" b="0" i="0" dirty="0" err="1">
                <a:solidFill>
                  <a:schemeClr val="tx1">
                    <a:lumMod val="95000"/>
                  </a:schemeClr>
                </a:solidFill>
                <a:effectLst/>
                <a:latin typeface="Arial" panose="020B0604020202020204" pitchFamily="34" charset="0"/>
              </a:rPr>
              <a:t>e.g.immunosuppression</a:t>
            </a:r>
            <a:r>
              <a:rPr lang="en-IN" b="0" i="0" dirty="0">
                <a:solidFill>
                  <a:schemeClr val="tx1">
                    <a:lumMod val="95000"/>
                  </a:schemeClr>
                </a:solidFill>
                <a:effectLst/>
                <a:latin typeface="Arial" panose="020B0604020202020204" pitchFamily="34" charset="0"/>
              </a:rPr>
              <a:t>, carcinogenesis and hepatotoxicity</a:t>
            </a:r>
            <a:endParaRPr lang="en-IN" dirty="0">
              <a:solidFill>
                <a:schemeClr val="tx1">
                  <a:lumMod val="95000"/>
                </a:schemeClr>
              </a:solidFill>
            </a:endParaRPr>
          </a:p>
        </p:txBody>
      </p:sp>
    </p:spTree>
    <p:extLst>
      <p:ext uri="{BB962C8B-B14F-4D97-AF65-F5344CB8AC3E}">
        <p14:creationId xmlns:p14="http://schemas.microsoft.com/office/powerpoint/2010/main" val="1412787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5E56EBB-6B34-4867-9120-17CEB8D1F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385" y="0"/>
            <a:ext cx="7194550" cy="6858000"/>
          </a:xfrm>
          <a:prstGeom prst="rect">
            <a:avLst/>
          </a:prstGeom>
          <a:solidFill>
            <a:schemeClr val="tx1">
              <a:lumMod val="85000"/>
            </a:schemeClr>
          </a:solidFill>
        </p:spPr>
      </p:pic>
      <p:sp>
        <p:nvSpPr>
          <p:cNvPr id="2" name="TextBox 1">
            <a:extLst>
              <a:ext uri="{FF2B5EF4-FFF2-40B4-BE49-F238E27FC236}">
                <a16:creationId xmlns:a16="http://schemas.microsoft.com/office/drawing/2014/main" id="{9E6378B8-4A78-4023-BC71-474D0DA89B7E}"/>
              </a:ext>
            </a:extLst>
          </p:cNvPr>
          <p:cNvSpPr txBox="1"/>
          <p:nvPr/>
        </p:nvSpPr>
        <p:spPr>
          <a:xfrm>
            <a:off x="419386" y="295633"/>
            <a:ext cx="3272590" cy="369332"/>
          </a:xfrm>
          <a:prstGeom prst="rect">
            <a:avLst/>
          </a:prstGeom>
          <a:noFill/>
        </p:spPr>
        <p:txBody>
          <a:bodyPr wrap="square" rtlCol="0">
            <a:spAutoFit/>
          </a:bodyPr>
          <a:lstStyle/>
          <a:p>
            <a:r>
              <a:rPr lang="en-IN" dirty="0"/>
              <a:t>WikiPathways2019</a:t>
            </a:r>
          </a:p>
        </p:txBody>
      </p:sp>
      <p:sp>
        <p:nvSpPr>
          <p:cNvPr id="5" name="TextBox 4">
            <a:extLst>
              <a:ext uri="{FF2B5EF4-FFF2-40B4-BE49-F238E27FC236}">
                <a16:creationId xmlns:a16="http://schemas.microsoft.com/office/drawing/2014/main" id="{E08A0FC4-764D-4597-8692-16A7F2DBD6A2}"/>
              </a:ext>
            </a:extLst>
          </p:cNvPr>
          <p:cNvSpPr txBox="1"/>
          <p:nvPr/>
        </p:nvSpPr>
        <p:spPr>
          <a:xfrm>
            <a:off x="283602" y="1767006"/>
            <a:ext cx="4267773" cy="3323987"/>
          </a:xfrm>
          <a:prstGeom prst="rect">
            <a:avLst/>
          </a:prstGeom>
          <a:noFill/>
        </p:spPr>
        <p:txBody>
          <a:bodyPr wrap="square">
            <a:spAutoFit/>
          </a:bodyPr>
          <a:lstStyle/>
          <a:p>
            <a:r>
              <a:rPr lang="en-IN" sz="1000" b="0" i="0" dirty="0">
                <a:solidFill>
                  <a:srgbClr val="D5D5D5"/>
                </a:solidFill>
                <a:effectLst/>
                <a:latin typeface="Courier New" panose="02070309020205020404" pitchFamily="49" charset="0"/>
              </a:rPr>
              <a:t>Index([</a:t>
            </a:r>
            <a:r>
              <a:rPr lang="en-IN" sz="1000" b="1" i="0" dirty="0">
                <a:solidFill>
                  <a:schemeClr val="bg1">
                    <a:lumMod val="95000"/>
                    <a:lumOff val="5000"/>
                  </a:schemeClr>
                </a:solidFill>
                <a:effectLst/>
                <a:highlight>
                  <a:srgbClr val="FFFF00"/>
                </a:highlight>
                <a:latin typeface="Courier New" panose="02070309020205020404" pitchFamily="49" charset="0"/>
              </a:rPr>
              <a:t>'Aryl Hydrocarbon Receptor WP2586</a:t>
            </a:r>
            <a:r>
              <a:rPr lang="en-IN" sz="1000" b="0" i="0" dirty="0">
                <a:solidFill>
                  <a:srgbClr val="D5D5D5"/>
                </a:solidFill>
                <a:effectLst/>
                <a:latin typeface="Courier New" panose="02070309020205020404" pitchFamily="49" charset="0"/>
              </a:rPr>
              <a:t>', </a:t>
            </a:r>
            <a:r>
              <a:rPr lang="en-IN" sz="1000" b="1" i="0" dirty="0">
                <a:solidFill>
                  <a:srgbClr val="002060"/>
                </a:solidFill>
                <a:effectLst/>
                <a:highlight>
                  <a:srgbClr val="FFFF00"/>
                </a:highlight>
                <a:latin typeface="Courier New" panose="02070309020205020404" pitchFamily="49" charset="0"/>
              </a:rPr>
              <a:t>'</a:t>
            </a:r>
            <a:r>
              <a:rPr lang="en-IN" sz="1000" b="1" i="0" dirty="0" err="1">
                <a:solidFill>
                  <a:srgbClr val="002060"/>
                </a:solidFill>
                <a:effectLst/>
                <a:highlight>
                  <a:srgbClr val="FFFF00"/>
                </a:highlight>
                <a:latin typeface="Courier New" panose="02070309020205020404" pitchFamily="49" charset="0"/>
              </a:rPr>
              <a:t>Alzheimers</a:t>
            </a:r>
            <a:r>
              <a:rPr lang="en-IN" sz="1000" b="1" i="0" dirty="0">
                <a:solidFill>
                  <a:srgbClr val="002060"/>
                </a:solidFill>
                <a:effectLst/>
                <a:highlight>
                  <a:srgbClr val="FFFF00"/>
                </a:highlight>
                <a:latin typeface="Courier New" panose="02070309020205020404" pitchFamily="49" charset="0"/>
              </a:rPr>
              <a:t> Disease WP2059</a:t>
            </a:r>
            <a:r>
              <a:rPr lang="en-IN" sz="1000" b="0" i="0" dirty="0">
                <a:solidFill>
                  <a:srgbClr val="D5D5D5"/>
                </a:solidFill>
                <a:effectLst/>
                <a:latin typeface="Courier New" panose="02070309020205020404" pitchFamily="49" charset="0"/>
              </a:rPr>
              <a:t>', 'Photodynamic therapy-induced NF-kB survival </a:t>
            </a:r>
            <a:r>
              <a:rPr lang="en-IN" sz="1000" b="0" i="0" dirty="0" err="1">
                <a:solidFill>
                  <a:srgbClr val="D5D5D5"/>
                </a:solidFill>
                <a:effectLst/>
                <a:latin typeface="Courier New" panose="02070309020205020404" pitchFamily="49" charset="0"/>
              </a:rPr>
              <a:t>signaling</a:t>
            </a:r>
            <a:r>
              <a:rPr lang="en-IN" sz="1000" b="0" i="0" dirty="0">
                <a:solidFill>
                  <a:srgbClr val="D5D5D5"/>
                </a:solidFill>
                <a:effectLst/>
                <a:latin typeface="Courier New" panose="02070309020205020404" pitchFamily="49" charset="0"/>
              </a:rPr>
              <a:t> WP3617', 'Neural Crest Differentiation WP2064', 'Bladder Cancer WP2828', 'Sudden Infant Death Syndrome (SIDS) Susceptibility Pathways WP706', 'miRNA regulation of prostate cancer </a:t>
            </a:r>
            <a:r>
              <a:rPr lang="en-IN" sz="1000" b="0" i="0" dirty="0" err="1">
                <a:solidFill>
                  <a:srgbClr val="D5D5D5"/>
                </a:solidFill>
                <a:effectLst/>
                <a:latin typeface="Courier New" panose="02070309020205020404" pitchFamily="49" charset="0"/>
              </a:rPr>
              <a:t>signaling</a:t>
            </a:r>
            <a:r>
              <a:rPr lang="en-IN" sz="1000" b="0" i="0" dirty="0">
                <a:solidFill>
                  <a:srgbClr val="D5D5D5"/>
                </a:solidFill>
                <a:effectLst/>
                <a:latin typeface="Courier New" panose="02070309020205020404" pitchFamily="49" charset="0"/>
              </a:rPr>
              <a:t> pathways WP3981', '</a:t>
            </a:r>
            <a:r>
              <a:rPr lang="en-IN" sz="1000" b="0" i="0" dirty="0" err="1">
                <a:solidFill>
                  <a:srgbClr val="D5D5D5"/>
                </a:solidFill>
                <a:effectLst/>
                <a:latin typeface="Courier New" panose="02070309020205020404" pitchFamily="49" charset="0"/>
              </a:rPr>
              <a:t>Wnt</a:t>
            </a:r>
            <a:r>
              <a:rPr lang="en-IN" sz="1000" b="0" i="0" dirty="0">
                <a:solidFill>
                  <a:srgbClr val="D5D5D5"/>
                </a:solidFill>
                <a:effectLst/>
                <a:latin typeface="Courier New" panose="02070309020205020404" pitchFamily="49" charset="0"/>
              </a:rPr>
              <a:t> </a:t>
            </a:r>
            <a:r>
              <a:rPr lang="en-IN" sz="1000" b="0" i="0" dirty="0" err="1">
                <a:solidFill>
                  <a:srgbClr val="D5D5D5"/>
                </a:solidFill>
                <a:effectLst/>
                <a:latin typeface="Courier New" panose="02070309020205020404" pitchFamily="49" charset="0"/>
              </a:rPr>
              <a:t>Signaling</a:t>
            </a:r>
            <a:r>
              <a:rPr lang="en-IN" sz="1000" b="0" i="0" dirty="0">
                <a:solidFill>
                  <a:srgbClr val="D5D5D5"/>
                </a:solidFill>
                <a:effectLst/>
                <a:latin typeface="Courier New" panose="02070309020205020404" pitchFamily="49" charset="0"/>
              </a:rPr>
              <a:t> Pathway and Pluripotency WP399', 'Parkin-Ubiquitin Proteasomal System pathway WP2359', 'Oxidative Damage WP3941', 'Aryl Hydrocarbon Receptor Pathway WP2873', 'Non-genomic actions of 1,25 </a:t>
            </a:r>
            <a:r>
              <a:rPr lang="en-IN" sz="1000" b="0" i="0" dirty="0" err="1">
                <a:solidFill>
                  <a:srgbClr val="D5D5D5"/>
                </a:solidFill>
                <a:effectLst/>
                <a:latin typeface="Courier New" panose="02070309020205020404" pitchFamily="49" charset="0"/>
              </a:rPr>
              <a:t>dihydroxyvitamin</a:t>
            </a:r>
            <a:r>
              <a:rPr lang="en-IN" sz="1000" b="0" i="0" dirty="0">
                <a:solidFill>
                  <a:srgbClr val="D5D5D5"/>
                </a:solidFill>
                <a:effectLst/>
                <a:latin typeface="Courier New" panose="02070309020205020404" pitchFamily="49" charset="0"/>
              </a:rPr>
              <a:t> D3 WP4341', 'White fat cell differentiation WP4149', 'Interferon type I </a:t>
            </a:r>
            <a:r>
              <a:rPr lang="en-IN" sz="1000" b="0" i="0" dirty="0" err="1">
                <a:solidFill>
                  <a:srgbClr val="D5D5D5"/>
                </a:solidFill>
                <a:effectLst/>
                <a:latin typeface="Courier New" panose="02070309020205020404" pitchFamily="49" charset="0"/>
              </a:rPr>
              <a:t>signaling</a:t>
            </a:r>
            <a:r>
              <a:rPr lang="en-IN" sz="1000" b="0" i="0" dirty="0">
                <a:solidFill>
                  <a:srgbClr val="D5D5D5"/>
                </a:solidFill>
                <a:effectLst/>
                <a:latin typeface="Courier New" panose="02070309020205020404" pitchFamily="49" charset="0"/>
              </a:rPr>
              <a:t> pathways WP585', 'Angiopoietin Like Protein 8 Regulatory Pathway WP3915', 'IL-7 </a:t>
            </a:r>
            <a:r>
              <a:rPr lang="en-IN" sz="1000" b="0" i="0" dirty="0" err="1">
                <a:solidFill>
                  <a:srgbClr val="D5D5D5"/>
                </a:solidFill>
                <a:effectLst/>
                <a:latin typeface="Courier New" panose="02070309020205020404" pitchFamily="49" charset="0"/>
              </a:rPr>
              <a:t>Signaling</a:t>
            </a:r>
            <a:r>
              <a:rPr lang="en-IN" sz="1000" b="0" i="0" dirty="0">
                <a:solidFill>
                  <a:srgbClr val="D5D5D5"/>
                </a:solidFill>
                <a:effectLst/>
                <a:latin typeface="Courier New" panose="02070309020205020404" pitchFamily="49" charset="0"/>
              </a:rPr>
              <a:t> Pathway WP205', '</a:t>
            </a:r>
            <a:r>
              <a:rPr lang="en-IN" sz="1000" b="0" i="0" dirty="0" err="1">
                <a:solidFill>
                  <a:srgbClr val="D5D5D5"/>
                </a:solidFill>
                <a:effectLst/>
                <a:latin typeface="Courier New" panose="02070309020205020404" pitchFamily="49" charset="0"/>
              </a:rPr>
              <a:t>Fas</a:t>
            </a:r>
            <a:r>
              <a:rPr lang="en-IN" sz="1000" b="0" i="0" dirty="0">
                <a:solidFill>
                  <a:srgbClr val="D5D5D5"/>
                </a:solidFill>
                <a:effectLst/>
                <a:latin typeface="Courier New" panose="02070309020205020404" pitchFamily="49" charset="0"/>
              </a:rPr>
              <a:t> Ligand (</a:t>
            </a:r>
            <a:r>
              <a:rPr lang="en-IN" sz="1000" b="0" i="0" dirty="0" err="1">
                <a:solidFill>
                  <a:srgbClr val="D5D5D5"/>
                </a:solidFill>
                <a:effectLst/>
                <a:latin typeface="Courier New" panose="02070309020205020404" pitchFamily="49" charset="0"/>
              </a:rPr>
              <a:t>FasL</a:t>
            </a:r>
            <a:r>
              <a:rPr lang="en-IN" sz="1000" b="0" i="0" dirty="0">
                <a:solidFill>
                  <a:srgbClr val="D5D5D5"/>
                </a:solidFill>
                <a:effectLst/>
                <a:latin typeface="Courier New" panose="02070309020205020404" pitchFamily="49" charset="0"/>
              </a:rPr>
              <a:t>) pathway and Stress induction of Heat Shock Proteins (HSP) regulation WP314', 'Translation Factors WP107', 'Regulation of Microtubule Cytoskeleton WP2038', 'Hematopoietic Stem Cell Differentiation WP2849'], </a:t>
            </a:r>
            <a:r>
              <a:rPr lang="en-IN" sz="1000" b="0" i="0" dirty="0" err="1">
                <a:solidFill>
                  <a:srgbClr val="D5D5D5"/>
                </a:solidFill>
                <a:effectLst/>
                <a:latin typeface="Courier New" panose="02070309020205020404" pitchFamily="49" charset="0"/>
              </a:rPr>
              <a:t>dtype</a:t>
            </a:r>
            <a:r>
              <a:rPr lang="en-IN" sz="1000" b="0" i="0" dirty="0">
                <a:solidFill>
                  <a:srgbClr val="D5D5D5"/>
                </a:solidFill>
                <a:effectLst/>
                <a:latin typeface="Courier New" panose="02070309020205020404" pitchFamily="49" charset="0"/>
              </a:rPr>
              <a:t>='object', name='Term')</a:t>
            </a:r>
            <a:endParaRPr lang="en-IN" sz="1000" dirty="0"/>
          </a:p>
        </p:txBody>
      </p:sp>
    </p:spTree>
    <p:extLst>
      <p:ext uri="{BB962C8B-B14F-4D97-AF65-F5344CB8AC3E}">
        <p14:creationId xmlns:p14="http://schemas.microsoft.com/office/powerpoint/2010/main" val="29951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8E3D74-B4BA-43D3-ACD7-E10F8ADC1D33}"/>
              </a:ext>
            </a:extLst>
          </p:cNvPr>
          <p:cNvPicPr>
            <a:picLocks noChangeAspect="1"/>
          </p:cNvPicPr>
          <p:nvPr/>
        </p:nvPicPr>
        <p:blipFill>
          <a:blip r:embed="rId2"/>
          <a:stretch>
            <a:fillRect/>
          </a:stretch>
        </p:blipFill>
        <p:spPr>
          <a:xfrm>
            <a:off x="5471150" y="831195"/>
            <a:ext cx="6642895" cy="5822302"/>
          </a:xfrm>
          <a:prstGeom prst="rect">
            <a:avLst/>
          </a:prstGeom>
        </p:spPr>
      </p:pic>
      <p:sp>
        <p:nvSpPr>
          <p:cNvPr id="4" name="TextBox 3">
            <a:extLst>
              <a:ext uri="{FF2B5EF4-FFF2-40B4-BE49-F238E27FC236}">
                <a16:creationId xmlns:a16="http://schemas.microsoft.com/office/drawing/2014/main" id="{6D1F6617-5F5B-43E3-B5DB-940DB50C7416}"/>
              </a:ext>
            </a:extLst>
          </p:cNvPr>
          <p:cNvSpPr txBox="1"/>
          <p:nvPr/>
        </p:nvSpPr>
        <p:spPr>
          <a:xfrm>
            <a:off x="-1554" y="0"/>
            <a:ext cx="12193554" cy="584775"/>
          </a:xfrm>
          <a:prstGeom prst="rect">
            <a:avLst/>
          </a:prstGeom>
          <a:effectLst>
            <a:outerShdw blurRad="50800" dist="38100" dir="18900000" algn="b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square">
            <a:spAutoFit/>
          </a:bodyPr>
          <a:lstStyle/>
          <a:p>
            <a:r>
              <a:rPr lang="en-IN" sz="3200" dirty="0"/>
              <a:t>Dengue virus: Structure and Genome</a:t>
            </a:r>
          </a:p>
        </p:txBody>
      </p:sp>
      <p:sp>
        <p:nvSpPr>
          <p:cNvPr id="11" name="TextBox 10">
            <a:extLst>
              <a:ext uri="{FF2B5EF4-FFF2-40B4-BE49-F238E27FC236}">
                <a16:creationId xmlns:a16="http://schemas.microsoft.com/office/drawing/2014/main" id="{B3C51933-6D5E-4A85-90D6-115D369CB50F}"/>
              </a:ext>
            </a:extLst>
          </p:cNvPr>
          <p:cNvSpPr txBox="1"/>
          <p:nvPr/>
        </p:nvSpPr>
        <p:spPr>
          <a:xfrm>
            <a:off x="8801100" y="6653497"/>
            <a:ext cx="6217134" cy="215444"/>
          </a:xfrm>
          <a:prstGeom prst="rect">
            <a:avLst/>
          </a:prstGeom>
          <a:noFill/>
        </p:spPr>
        <p:txBody>
          <a:bodyPr wrap="square">
            <a:spAutoFit/>
          </a:bodyPr>
          <a:lstStyle/>
          <a:p>
            <a:r>
              <a:rPr lang="en-IN" sz="800" i="1" dirty="0"/>
              <a:t>https://doi.org/10.2174/0929866525666180709115506</a:t>
            </a:r>
          </a:p>
        </p:txBody>
      </p:sp>
      <p:sp>
        <p:nvSpPr>
          <p:cNvPr id="9" name="TextBox 8">
            <a:extLst>
              <a:ext uri="{FF2B5EF4-FFF2-40B4-BE49-F238E27FC236}">
                <a16:creationId xmlns:a16="http://schemas.microsoft.com/office/drawing/2014/main" id="{F2A42453-B82C-42C2-82CB-15B6ECCC4E9B}"/>
              </a:ext>
            </a:extLst>
          </p:cNvPr>
          <p:cNvSpPr txBox="1"/>
          <p:nvPr/>
        </p:nvSpPr>
        <p:spPr>
          <a:xfrm>
            <a:off x="77955" y="1397675"/>
            <a:ext cx="5282292" cy="4924425"/>
          </a:xfrm>
          <a:prstGeom prst="rect">
            <a:avLst/>
          </a:prstGeom>
          <a:noFill/>
        </p:spPr>
        <p:txBody>
          <a:bodyPr wrap="square" rtlCol="0">
            <a:spAutoFit/>
          </a:bodyPr>
          <a:lstStyle/>
          <a:p>
            <a:pPr marL="285750" indent="-285750">
              <a:buFont typeface="Wingdings" panose="05000000000000000000" pitchFamily="2" charset="2"/>
              <a:buChar char="Ø"/>
            </a:pPr>
            <a:r>
              <a:rPr lang="en-IN" dirty="0"/>
              <a:t>Flavivirus: 2 outer membrane(</a:t>
            </a:r>
            <a:r>
              <a:rPr lang="en-IN" dirty="0" err="1"/>
              <a:t>prM</a:t>
            </a:r>
            <a:r>
              <a:rPr lang="en-IN" dirty="0"/>
              <a:t> and E protein)</a:t>
            </a:r>
          </a:p>
          <a:p>
            <a:pPr marL="285750" indent="-285750">
              <a:buFont typeface="Wingdings" panose="05000000000000000000" pitchFamily="2" charset="2"/>
              <a:buChar char="Ø"/>
            </a:pPr>
            <a:r>
              <a:rPr lang="en-IN" dirty="0"/>
              <a:t>4 serotypes: DENV1 to DENV4</a:t>
            </a:r>
          </a:p>
          <a:p>
            <a:pPr marL="285750" indent="-285750">
              <a:buFont typeface="Wingdings" panose="05000000000000000000" pitchFamily="2" charset="2"/>
              <a:buChar char="Ø"/>
            </a:pPr>
            <a:r>
              <a:rPr lang="en-IN" dirty="0"/>
              <a:t>Genome: 10.7 kb single positive stranded RNA.</a:t>
            </a:r>
          </a:p>
          <a:p>
            <a:pPr marL="285750" indent="-285750">
              <a:buFont typeface="Wingdings" panose="05000000000000000000" pitchFamily="2" charset="2"/>
              <a:buChar char="Ø"/>
            </a:pPr>
            <a:r>
              <a:rPr lang="en-IN" dirty="0"/>
              <a:t>All serotypes can cause severe and fatal disease.</a:t>
            </a:r>
          </a:p>
          <a:p>
            <a:pPr marL="285750" indent="-285750">
              <a:buFont typeface="Wingdings" panose="05000000000000000000" pitchFamily="2" charset="2"/>
              <a:buChar char="Ø"/>
            </a:pPr>
            <a:r>
              <a:rPr lang="en-IN" dirty="0"/>
              <a:t>Most fatal DENV2</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sz="1200" b="1" i="0" dirty="0">
                <a:solidFill>
                  <a:srgbClr val="FF0000"/>
                </a:solidFill>
                <a:effectLst/>
                <a:latin typeface="Arial" panose="020B0604020202020204" pitchFamily="34" charset="0"/>
              </a:rPr>
              <a:t>Estimated 100-400 million infections each year(WHO).</a:t>
            </a:r>
            <a:endParaRPr lang="en-IN" sz="1200" dirty="0">
              <a:solidFill>
                <a:srgbClr val="FF0000"/>
              </a:solidFill>
            </a:endParaRP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i="0" dirty="0">
                <a:solidFill>
                  <a:srgbClr val="3C4245"/>
                </a:solidFill>
                <a:effectLst/>
                <a:highlight>
                  <a:srgbClr val="FFFF00"/>
                </a:highlight>
                <a:latin typeface="Arial" panose="020B0604020202020204" pitchFamily="34" charset="0"/>
              </a:rPr>
              <a:t>There is no specific treatment for dengue/severe dengue.</a:t>
            </a:r>
            <a:endParaRPr lang="en-IN" dirty="0">
              <a:highlight>
                <a:srgbClr val="FFFF00"/>
              </a:highlight>
            </a:endParaRP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sz="1600" dirty="0"/>
              <a:t>Early detection is important however symptoms </a:t>
            </a:r>
          </a:p>
          <a:p>
            <a:r>
              <a:rPr lang="en-IN" sz="1600" dirty="0"/>
              <a:t>are similar flu like symptoms.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sz="1200" b="1" i="0" dirty="0">
                <a:solidFill>
                  <a:srgbClr val="3C4245"/>
                </a:solidFill>
                <a:effectLst/>
                <a:highlight>
                  <a:srgbClr val="FFFF00"/>
                </a:highlight>
                <a:latin typeface="Arial" panose="020B0604020202020204" pitchFamily="34" charset="0"/>
              </a:rPr>
              <a:t> </a:t>
            </a:r>
            <a:r>
              <a:rPr lang="en-IN" sz="1200" b="1" i="0" u="sng" dirty="0">
                <a:solidFill>
                  <a:srgbClr val="FF0000"/>
                </a:solidFill>
                <a:effectLst/>
                <a:highlight>
                  <a:srgbClr val="FFFF00"/>
                </a:highlight>
                <a:latin typeface="Arial" panose="020B0604020202020204" pitchFamily="34" charset="0"/>
              </a:rPr>
              <a:t>5-20%</a:t>
            </a:r>
            <a:r>
              <a:rPr lang="en-IN" sz="1200" b="1" i="0" u="sng" dirty="0">
                <a:solidFill>
                  <a:srgbClr val="3C4245"/>
                </a:solidFill>
                <a:effectLst/>
                <a:highlight>
                  <a:srgbClr val="FFFF00"/>
                </a:highlight>
                <a:latin typeface="Arial" panose="020B0604020202020204" pitchFamily="34" charset="0"/>
              </a:rPr>
              <a:t> patients within 4-7 days leads of severe dengue(SD) </a:t>
            </a:r>
            <a:r>
              <a:rPr lang="en-IN" sz="1200" b="1" u="sng" dirty="0">
                <a:solidFill>
                  <a:srgbClr val="3C4245"/>
                </a:solidFill>
                <a:highlight>
                  <a:srgbClr val="FFFF00"/>
                </a:highlight>
                <a:latin typeface="Arial" panose="020B0604020202020204" pitchFamily="34" charset="0"/>
              </a:rPr>
              <a:t>manifested by bleeding, plasma leakage, shock, organ failure, and death.</a:t>
            </a:r>
          </a:p>
        </p:txBody>
      </p:sp>
    </p:spTree>
    <p:extLst>
      <p:ext uri="{BB962C8B-B14F-4D97-AF65-F5344CB8AC3E}">
        <p14:creationId xmlns:p14="http://schemas.microsoft.com/office/powerpoint/2010/main" val="1245168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B4BF0A-5048-47D7-A848-922BD6AEF698}"/>
              </a:ext>
            </a:extLst>
          </p:cNvPr>
          <p:cNvPicPr>
            <a:picLocks noChangeAspect="1"/>
          </p:cNvPicPr>
          <p:nvPr/>
        </p:nvPicPr>
        <p:blipFill rotWithShape="1">
          <a:blip r:embed="rId3"/>
          <a:srcRect l="2325" t="6495" r="3359" b="14457"/>
          <a:stretch/>
        </p:blipFill>
        <p:spPr>
          <a:xfrm>
            <a:off x="1121666" y="3137171"/>
            <a:ext cx="9470001" cy="2547258"/>
          </a:xfrm>
          <a:prstGeom prst="rect">
            <a:avLst/>
          </a:prstGeom>
        </p:spPr>
      </p:pic>
      <p:sp>
        <p:nvSpPr>
          <p:cNvPr id="2" name="TextBox 1">
            <a:extLst>
              <a:ext uri="{FF2B5EF4-FFF2-40B4-BE49-F238E27FC236}">
                <a16:creationId xmlns:a16="http://schemas.microsoft.com/office/drawing/2014/main" id="{FCC1EA74-B60A-4C30-8EBC-24C36D7B141A}"/>
              </a:ext>
            </a:extLst>
          </p:cNvPr>
          <p:cNvSpPr txBox="1"/>
          <p:nvPr/>
        </p:nvSpPr>
        <p:spPr>
          <a:xfrm>
            <a:off x="-1554" y="-4392"/>
            <a:ext cx="12193554"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3200" dirty="0"/>
              <a:t>Objective: Biomarkers</a:t>
            </a:r>
          </a:p>
        </p:txBody>
      </p:sp>
      <p:sp>
        <p:nvSpPr>
          <p:cNvPr id="4" name="TextBox 3">
            <a:extLst>
              <a:ext uri="{FF2B5EF4-FFF2-40B4-BE49-F238E27FC236}">
                <a16:creationId xmlns:a16="http://schemas.microsoft.com/office/drawing/2014/main" id="{F9D6F110-ADE7-4845-97B3-A5993866636E}"/>
              </a:ext>
            </a:extLst>
          </p:cNvPr>
          <p:cNvSpPr txBox="1"/>
          <p:nvPr/>
        </p:nvSpPr>
        <p:spPr>
          <a:xfrm>
            <a:off x="86423" y="1039229"/>
            <a:ext cx="10910636" cy="1292662"/>
          </a:xfrm>
          <a:prstGeom prst="rect">
            <a:avLst/>
          </a:prstGeom>
          <a:noFill/>
        </p:spPr>
        <p:txBody>
          <a:bodyPr wrap="square">
            <a:spAutoFit/>
          </a:bodyPr>
          <a:lstStyle/>
          <a:p>
            <a:r>
              <a:rPr lang="en-IN" sz="2000" dirty="0"/>
              <a:t>Biomarkers for early detection of SD based on molecular features of the patients blood.</a:t>
            </a:r>
          </a:p>
          <a:p>
            <a:r>
              <a:rPr lang="en-IN" sz="2000" dirty="0"/>
              <a:t>~ </a:t>
            </a:r>
            <a:r>
              <a:rPr lang="en-IN" sz="2000" b="1" u="sng" dirty="0"/>
              <a:t>Early detection save lives.</a:t>
            </a:r>
          </a:p>
          <a:p>
            <a:endParaRPr lang="en-IN" sz="2000" dirty="0"/>
          </a:p>
          <a:p>
            <a:r>
              <a:rPr lang="en-IN" b="1" dirty="0"/>
              <a:t>DEG analysis </a:t>
            </a:r>
            <a:r>
              <a:rPr lang="en-IN" dirty="0"/>
              <a:t>extracted from blood or peripheral blood mononuclear cells (PBMCs).</a:t>
            </a:r>
          </a:p>
        </p:txBody>
      </p:sp>
    </p:spTree>
    <p:extLst>
      <p:ext uri="{BB962C8B-B14F-4D97-AF65-F5344CB8AC3E}">
        <p14:creationId xmlns:p14="http://schemas.microsoft.com/office/powerpoint/2010/main" val="145415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A854D07-9592-4FB2-BA2F-D37E24B73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740" b="82746"/>
          <a:stretch/>
        </p:blipFill>
        <p:spPr bwMode="auto">
          <a:xfrm>
            <a:off x="540100" y="292804"/>
            <a:ext cx="2424932" cy="13022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D96B0E35-62F5-4C1B-A40B-021EA8D50041}"/>
              </a:ext>
            </a:extLst>
          </p:cNvPr>
          <p:cNvSpPr txBox="1"/>
          <p:nvPr/>
        </p:nvSpPr>
        <p:spPr>
          <a:xfrm>
            <a:off x="3397406" y="701054"/>
            <a:ext cx="4666890" cy="369332"/>
          </a:xfrm>
          <a:prstGeom prst="rect">
            <a:avLst/>
          </a:prstGeom>
          <a:noFill/>
        </p:spPr>
        <p:txBody>
          <a:bodyPr wrap="square" rtlCol="0">
            <a:spAutoFit/>
          </a:bodyPr>
          <a:lstStyle/>
          <a:p>
            <a:r>
              <a:rPr lang="en-IN" dirty="0"/>
              <a:t>4 sample Ctrl &amp; 4 sample DENV </a:t>
            </a:r>
            <a:r>
              <a:rPr lang="en-IN" dirty="0" err="1"/>
              <a:t>postive</a:t>
            </a:r>
            <a:endParaRPr lang="en-IN" dirty="0"/>
          </a:p>
        </p:txBody>
      </p:sp>
      <p:sp>
        <p:nvSpPr>
          <p:cNvPr id="4" name="Arrow: Right 3">
            <a:extLst>
              <a:ext uri="{FF2B5EF4-FFF2-40B4-BE49-F238E27FC236}">
                <a16:creationId xmlns:a16="http://schemas.microsoft.com/office/drawing/2014/main" id="{D38EF53C-4627-4751-BAB3-2CC39DE76357}"/>
              </a:ext>
            </a:extLst>
          </p:cNvPr>
          <p:cNvSpPr/>
          <p:nvPr/>
        </p:nvSpPr>
        <p:spPr>
          <a:xfrm>
            <a:off x="3231609" y="1143331"/>
            <a:ext cx="4321834" cy="138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8B25B8E-0A1E-478E-970D-220CB4717CDB}"/>
              </a:ext>
            </a:extLst>
          </p:cNvPr>
          <p:cNvSpPr txBox="1"/>
          <p:nvPr/>
        </p:nvSpPr>
        <p:spPr>
          <a:xfrm>
            <a:off x="7985817" y="912022"/>
            <a:ext cx="2141034" cy="369332"/>
          </a:xfrm>
          <a:prstGeom prst="rect">
            <a:avLst/>
          </a:prstGeom>
          <a:noFill/>
        </p:spPr>
        <p:txBody>
          <a:bodyPr wrap="square" rtlCol="0">
            <a:spAutoFit/>
          </a:bodyPr>
          <a:lstStyle/>
          <a:p>
            <a:r>
              <a:rPr lang="en-IN" dirty="0"/>
              <a:t>Analysis </a:t>
            </a:r>
          </a:p>
        </p:txBody>
      </p:sp>
      <p:pic>
        <p:nvPicPr>
          <p:cNvPr id="1026" name="Picture 2">
            <a:extLst>
              <a:ext uri="{FF2B5EF4-FFF2-40B4-BE49-F238E27FC236}">
                <a16:creationId xmlns:a16="http://schemas.microsoft.com/office/drawing/2014/main" id="{E33D539B-C70F-427B-9F1E-BE13DD514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10836"/>
            <a:ext cx="12192000" cy="2725737"/>
          </a:xfrm>
          <a:prstGeom prst="rect">
            <a:avLst/>
          </a:prstGeom>
          <a:solidFill>
            <a:schemeClr val="accent3">
              <a:lumMod val="60000"/>
              <a:lumOff val="40000"/>
            </a:schemeClr>
          </a:solidFill>
        </p:spPr>
      </p:pic>
      <p:sp>
        <p:nvSpPr>
          <p:cNvPr id="7" name="TextBox 6">
            <a:extLst>
              <a:ext uri="{FF2B5EF4-FFF2-40B4-BE49-F238E27FC236}">
                <a16:creationId xmlns:a16="http://schemas.microsoft.com/office/drawing/2014/main" id="{9F6E360E-09F9-4501-9764-31D562F9A9BB}"/>
              </a:ext>
            </a:extLst>
          </p:cNvPr>
          <p:cNvSpPr txBox="1"/>
          <p:nvPr/>
        </p:nvSpPr>
        <p:spPr>
          <a:xfrm>
            <a:off x="170985" y="1999785"/>
            <a:ext cx="2424932" cy="369332"/>
          </a:xfrm>
          <a:prstGeom prst="rect">
            <a:avLst/>
          </a:prstGeom>
          <a:noFill/>
        </p:spPr>
        <p:txBody>
          <a:bodyPr wrap="square" rtlCol="0">
            <a:spAutoFit/>
          </a:bodyPr>
          <a:lstStyle/>
          <a:p>
            <a:r>
              <a:rPr lang="en-IN" dirty="0"/>
              <a:t>Dataset QC</a:t>
            </a:r>
          </a:p>
        </p:txBody>
      </p:sp>
    </p:spTree>
    <p:extLst>
      <p:ext uri="{BB962C8B-B14F-4D97-AF65-F5344CB8AC3E}">
        <p14:creationId xmlns:p14="http://schemas.microsoft.com/office/powerpoint/2010/main" val="2644458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26989F37-E5D1-4C16-A173-CA529A873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700" y="520700"/>
            <a:ext cx="6671784" cy="5485746"/>
          </a:xfrm>
          <a:prstGeom prst="rect">
            <a:avLst/>
          </a:prstGeom>
          <a:solidFill>
            <a:schemeClr val="accent1">
              <a:lumMod val="40000"/>
              <a:lumOff val="60000"/>
            </a:schemeClr>
          </a:solidFill>
        </p:spPr>
      </p:pic>
      <p:sp>
        <p:nvSpPr>
          <p:cNvPr id="3" name="TextBox 2">
            <a:extLst>
              <a:ext uri="{FF2B5EF4-FFF2-40B4-BE49-F238E27FC236}">
                <a16:creationId xmlns:a16="http://schemas.microsoft.com/office/drawing/2014/main" id="{2833957D-0350-407A-AB4B-7BF1F19E96A4}"/>
              </a:ext>
            </a:extLst>
          </p:cNvPr>
          <p:cNvSpPr txBox="1"/>
          <p:nvPr/>
        </p:nvSpPr>
        <p:spPr>
          <a:xfrm>
            <a:off x="736600" y="533400"/>
            <a:ext cx="2228850" cy="369332"/>
          </a:xfrm>
          <a:prstGeom prst="rect">
            <a:avLst/>
          </a:prstGeom>
          <a:noFill/>
        </p:spPr>
        <p:txBody>
          <a:bodyPr wrap="square" rtlCol="0">
            <a:spAutoFit/>
          </a:bodyPr>
          <a:lstStyle/>
          <a:p>
            <a:r>
              <a:rPr lang="en-IN" dirty="0"/>
              <a:t>Sample info</a:t>
            </a:r>
          </a:p>
        </p:txBody>
      </p:sp>
    </p:spTree>
    <p:extLst>
      <p:ext uri="{BB962C8B-B14F-4D97-AF65-F5344CB8AC3E}">
        <p14:creationId xmlns:p14="http://schemas.microsoft.com/office/powerpoint/2010/main" val="64302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9BB99-A13E-4EB7-9060-684FA15E94ED}"/>
              </a:ext>
            </a:extLst>
          </p:cNvPr>
          <p:cNvSpPr txBox="1"/>
          <p:nvPr/>
        </p:nvSpPr>
        <p:spPr>
          <a:xfrm>
            <a:off x="431180" y="379141"/>
            <a:ext cx="5151864" cy="369332"/>
          </a:xfrm>
          <a:prstGeom prst="rect">
            <a:avLst/>
          </a:prstGeom>
          <a:noFill/>
        </p:spPr>
        <p:txBody>
          <a:bodyPr wrap="square" rtlCol="0">
            <a:spAutoFit/>
          </a:bodyPr>
          <a:lstStyle/>
          <a:p>
            <a:r>
              <a:rPr lang="en-IN" dirty="0"/>
              <a:t>Filtering</a:t>
            </a:r>
          </a:p>
        </p:txBody>
      </p:sp>
      <p:pic>
        <p:nvPicPr>
          <p:cNvPr id="3074" name="Picture 2">
            <a:extLst>
              <a:ext uri="{FF2B5EF4-FFF2-40B4-BE49-F238E27FC236}">
                <a16:creationId xmlns:a16="http://schemas.microsoft.com/office/drawing/2014/main" id="{51056F87-9385-487E-9AF4-D86C3418A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2090" y="0"/>
            <a:ext cx="4319909" cy="4245225"/>
          </a:xfrm>
          <a:prstGeom prst="rect">
            <a:avLst/>
          </a:prstGeom>
          <a:solidFill>
            <a:schemeClr val="accent3">
              <a:lumMod val="40000"/>
              <a:lumOff val="60000"/>
            </a:schemeClr>
          </a:solidFill>
        </p:spPr>
      </p:pic>
      <p:sp>
        <p:nvSpPr>
          <p:cNvPr id="8" name="TextBox 7">
            <a:extLst>
              <a:ext uri="{FF2B5EF4-FFF2-40B4-BE49-F238E27FC236}">
                <a16:creationId xmlns:a16="http://schemas.microsoft.com/office/drawing/2014/main" id="{40381BEF-0758-46A8-AF9F-4121484971F4}"/>
              </a:ext>
            </a:extLst>
          </p:cNvPr>
          <p:cNvSpPr txBox="1"/>
          <p:nvPr/>
        </p:nvSpPr>
        <p:spPr>
          <a:xfrm>
            <a:off x="431180" y="794266"/>
            <a:ext cx="2587083" cy="584775"/>
          </a:xfrm>
          <a:prstGeom prst="rect">
            <a:avLst/>
          </a:prstGeom>
          <a:noFill/>
        </p:spPr>
        <p:txBody>
          <a:bodyPr wrap="square">
            <a:spAutoFit/>
          </a:bodyPr>
          <a:lstStyle/>
          <a:p>
            <a:r>
              <a:rPr lang="en-IN" sz="800" b="0" i="0" dirty="0">
                <a:solidFill>
                  <a:srgbClr val="D5D5D5"/>
                </a:solidFill>
                <a:effectLst/>
                <a:latin typeface="Courier New" panose="02070309020205020404" pitchFamily="49" charset="0"/>
              </a:rPr>
              <a:t>filtered out 7858 cells that have less than 200 genes expressed filtered out 11891 genes that are detected in less than 4 cells</a:t>
            </a:r>
            <a:endParaRPr lang="en-IN" sz="800" dirty="0"/>
          </a:p>
        </p:txBody>
      </p:sp>
      <p:pic>
        <p:nvPicPr>
          <p:cNvPr id="10" name="Picture 4">
            <a:extLst>
              <a:ext uri="{FF2B5EF4-FFF2-40B4-BE49-F238E27FC236}">
                <a16:creationId xmlns:a16="http://schemas.microsoft.com/office/drawing/2014/main" id="{51719D04-D568-4304-8710-28946B7B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2650"/>
            <a:ext cx="12192000" cy="2654300"/>
          </a:xfrm>
          <a:prstGeom prst="rect">
            <a:avLst/>
          </a:prstGeom>
          <a:solidFill>
            <a:schemeClr val="accent1">
              <a:lumMod val="40000"/>
              <a:lumOff val="60000"/>
            </a:schemeClr>
          </a:solidFill>
        </p:spPr>
      </p:pic>
      <p:sp>
        <p:nvSpPr>
          <p:cNvPr id="11" name="TextBox 10">
            <a:extLst>
              <a:ext uri="{FF2B5EF4-FFF2-40B4-BE49-F238E27FC236}">
                <a16:creationId xmlns:a16="http://schemas.microsoft.com/office/drawing/2014/main" id="{7DCE271A-C0AC-4AF8-8254-220552BAB3BD}"/>
              </a:ext>
            </a:extLst>
          </p:cNvPr>
          <p:cNvSpPr txBox="1"/>
          <p:nvPr/>
        </p:nvSpPr>
        <p:spPr>
          <a:xfrm>
            <a:off x="431180" y="1610073"/>
            <a:ext cx="1680117" cy="215444"/>
          </a:xfrm>
          <a:prstGeom prst="rect">
            <a:avLst/>
          </a:prstGeom>
          <a:noFill/>
        </p:spPr>
        <p:txBody>
          <a:bodyPr wrap="square">
            <a:spAutoFit/>
          </a:bodyPr>
          <a:lstStyle/>
          <a:p>
            <a:r>
              <a:rPr lang="en-IN" sz="800" b="1" i="0" dirty="0">
                <a:solidFill>
                  <a:srgbClr val="D5D5D5"/>
                </a:solidFill>
                <a:effectLst/>
                <a:latin typeface="Courier New" panose="02070309020205020404" pitchFamily="49" charset="0"/>
              </a:rPr>
              <a:t>Remaining cells 36718</a:t>
            </a:r>
            <a:endParaRPr lang="en-IN" sz="800" b="1" dirty="0"/>
          </a:p>
        </p:txBody>
      </p:sp>
    </p:spTree>
    <p:extLst>
      <p:ext uri="{BB962C8B-B14F-4D97-AF65-F5344CB8AC3E}">
        <p14:creationId xmlns:p14="http://schemas.microsoft.com/office/powerpoint/2010/main" val="422201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1C8CE1A-9609-4271-9323-A48943518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31" y="841313"/>
            <a:ext cx="4783286" cy="5017921"/>
          </a:xfrm>
          <a:prstGeom prst="rect">
            <a:avLst/>
          </a:prstGeom>
          <a:solidFill>
            <a:schemeClr val="accent2">
              <a:lumMod val="60000"/>
              <a:lumOff val="40000"/>
            </a:schemeClr>
          </a:solidFill>
        </p:spPr>
      </p:pic>
      <p:pic>
        <p:nvPicPr>
          <p:cNvPr id="4102" name="Picture 6">
            <a:extLst>
              <a:ext uri="{FF2B5EF4-FFF2-40B4-BE49-F238E27FC236}">
                <a16:creationId xmlns:a16="http://schemas.microsoft.com/office/drawing/2014/main" id="{B22A27AD-C3C7-419E-88F3-A2BB49BB1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109" y="821026"/>
            <a:ext cx="5020959" cy="4920722"/>
          </a:xfrm>
          <a:prstGeom prst="rect">
            <a:avLst/>
          </a:prstGeom>
          <a:solidFill>
            <a:schemeClr val="accent2">
              <a:lumMod val="60000"/>
              <a:lumOff val="40000"/>
            </a:schemeClr>
          </a:solidFill>
        </p:spPr>
      </p:pic>
    </p:spTree>
    <p:extLst>
      <p:ext uri="{BB962C8B-B14F-4D97-AF65-F5344CB8AC3E}">
        <p14:creationId xmlns:p14="http://schemas.microsoft.com/office/powerpoint/2010/main" val="3565068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B2EF42E-AC66-4615-A2A8-7CCDE0F97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159" y="1031279"/>
            <a:ext cx="7964476" cy="4633877"/>
          </a:xfrm>
          <a:prstGeom prst="rect">
            <a:avLst/>
          </a:prstGeom>
          <a:solidFill>
            <a:schemeClr val="accent1">
              <a:lumMod val="60000"/>
              <a:lumOff val="40000"/>
            </a:schemeClr>
          </a:solidFill>
        </p:spPr>
      </p:pic>
      <p:sp>
        <p:nvSpPr>
          <p:cNvPr id="3" name="TextBox 2">
            <a:extLst>
              <a:ext uri="{FF2B5EF4-FFF2-40B4-BE49-F238E27FC236}">
                <a16:creationId xmlns:a16="http://schemas.microsoft.com/office/drawing/2014/main" id="{38B866FF-D051-4C8C-9F5F-FA1D3E1A4803}"/>
              </a:ext>
            </a:extLst>
          </p:cNvPr>
          <p:cNvSpPr txBox="1"/>
          <p:nvPr/>
        </p:nvSpPr>
        <p:spPr>
          <a:xfrm>
            <a:off x="701269" y="336884"/>
            <a:ext cx="4743880" cy="369332"/>
          </a:xfrm>
          <a:prstGeom prst="rect">
            <a:avLst/>
          </a:prstGeom>
          <a:noFill/>
        </p:spPr>
        <p:txBody>
          <a:bodyPr wrap="square" rtlCol="0">
            <a:spAutoFit/>
          </a:bodyPr>
          <a:lstStyle/>
          <a:p>
            <a:r>
              <a:rPr lang="en-IN" dirty="0"/>
              <a:t>Highly  variable genes</a:t>
            </a:r>
          </a:p>
        </p:txBody>
      </p:sp>
    </p:spTree>
    <p:extLst>
      <p:ext uri="{BB962C8B-B14F-4D97-AF65-F5344CB8AC3E}">
        <p14:creationId xmlns:p14="http://schemas.microsoft.com/office/powerpoint/2010/main" val="1707993610"/>
      </p:ext>
    </p:extLst>
  </p:cSld>
  <p:clrMapOvr>
    <a:masterClrMapping/>
  </p:clrMapOvr>
</p:sld>
</file>

<file path=ppt/theme/theme1.xml><?xml version="1.0" encoding="utf-8"?>
<a:theme xmlns:a="http://schemas.openxmlformats.org/drawingml/2006/main" name="3DFloatVTI">
  <a:themeElements>
    <a:clrScheme name="AnalogousFromLightSeedRightStep">
      <a:dk1>
        <a:srgbClr val="000000"/>
      </a:dk1>
      <a:lt1>
        <a:srgbClr val="FFFFFF"/>
      </a:lt1>
      <a:dk2>
        <a:srgbClr val="2C2441"/>
      </a:dk2>
      <a:lt2>
        <a:srgbClr val="E8E2E4"/>
      </a:lt2>
      <a:accent1>
        <a:srgbClr val="81AA9A"/>
      </a:accent1>
      <a:accent2>
        <a:srgbClr val="74A9AA"/>
      </a:accent2>
      <a:accent3>
        <a:srgbClr val="86A5BE"/>
      </a:accent3>
      <a:accent4>
        <a:srgbClr val="7F87BA"/>
      </a:accent4>
      <a:accent5>
        <a:srgbClr val="A396C6"/>
      </a:accent5>
      <a:accent6>
        <a:srgbClr val="A87FBA"/>
      </a:accent6>
      <a:hlink>
        <a:srgbClr val="AE6984"/>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1022</Words>
  <Application>Microsoft Office PowerPoint</Application>
  <PresentationFormat>Widescreen</PresentationFormat>
  <Paragraphs>83</Paragraphs>
  <Slides>27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NexusSerif</vt:lpstr>
      <vt:lpstr>Arial</vt:lpstr>
      <vt:lpstr>Calibri</vt:lpstr>
      <vt:lpstr>Courier New</vt:lpstr>
      <vt:lpstr>Georgia</vt:lpstr>
      <vt:lpstr>Helvetica</vt:lpstr>
      <vt:lpstr>Open Sans</vt:lpstr>
      <vt:lpstr>Roboto</vt:lpstr>
      <vt:lpstr>Sitka Heading</vt:lpstr>
      <vt:lpstr>Source Sans Pro</vt:lpstr>
      <vt:lpstr>Wingdings</vt:lpstr>
      <vt:lpstr>3DFloatVTI</vt:lpstr>
      <vt:lpstr>Single Cell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Abnalysis</dc:title>
  <dc:creator>BRAHMA RAHUL</dc:creator>
  <cp:lastModifiedBy>BRAHMA RAHUL</cp:lastModifiedBy>
  <cp:revision>41</cp:revision>
  <dcterms:created xsi:type="dcterms:W3CDTF">2021-06-07T05:00:36Z</dcterms:created>
  <dcterms:modified xsi:type="dcterms:W3CDTF">2021-06-08T04:53:50Z</dcterms:modified>
</cp:coreProperties>
</file>